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72" r:id="rId2"/>
    <p:sldId id="273" r:id="rId3"/>
    <p:sldId id="293" r:id="rId4"/>
    <p:sldId id="274" r:id="rId5"/>
    <p:sldId id="275" r:id="rId6"/>
    <p:sldId id="276" r:id="rId7"/>
    <p:sldId id="277" r:id="rId8"/>
    <p:sldId id="284" r:id="rId9"/>
    <p:sldId id="278" r:id="rId10"/>
    <p:sldId id="289" r:id="rId11"/>
    <p:sldId id="280" r:id="rId12"/>
    <p:sldId id="281" r:id="rId13"/>
    <p:sldId id="282" r:id="rId14"/>
    <p:sldId id="283" r:id="rId15"/>
    <p:sldId id="285" r:id="rId16"/>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6" autoAdjust="0"/>
    <p:restoredTop sz="84725" autoAdjust="0"/>
  </p:normalViewPr>
  <p:slideViewPr>
    <p:cSldViewPr snapToGrid="0">
      <p:cViewPr varScale="1">
        <p:scale>
          <a:sx n="99" d="100"/>
          <a:sy n="99" d="100"/>
        </p:scale>
        <p:origin x="524" y="64"/>
      </p:cViewPr>
      <p:guideLst>
        <p:guide orient="horz" pos="2160"/>
        <p:guide pos="3840"/>
      </p:guideLst>
    </p:cSldViewPr>
  </p:slideViewPr>
  <p:outlineViewPr>
    <p:cViewPr>
      <p:scale>
        <a:sx n="33" d="100"/>
        <a:sy n="33" d="100"/>
      </p:scale>
      <p:origin x="0" y="744"/>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3F672D-5072-4D04-B381-F201E2E7A5BC}"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C2B6F355-5CFF-4242-8B2C-797107AD0E66}">
      <dgm:prSet phldrT="[Text]"/>
      <dgm:spPr/>
      <dgm:t>
        <a:bodyPr/>
        <a:lstStyle/>
        <a:p>
          <a:r>
            <a:rPr lang="en-US" dirty="0"/>
            <a:t>Analysis</a:t>
          </a:r>
        </a:p>
      </dgm:t>
    </dgm:pt>
    <dgm:pt modelId="{9A5DA626-2F76-4A58-9776-8ADC8F9DCDC9}" type="parTrans" cxnId="{886354E8-6C7F-4E5C-A98C-359531FC01F5}">
      <dgm:prSet/>
      <dgm:spPr/>
      <dgm:t>
        <a:bodyPr/>
        <a:lstStyle/>
        <a:p>
          <a:endParaRPr lang="en-US"/>
        </a:p>
      </dgm:t>
    </dgm:pt>
    <dgm:pt modelId="{A4AFF4EB-EEA9-44E9-91DC-EF18C9FE3C5F}" type="sibTrans" cxnId="{886354E8-6C7F-4E5C-A98C-359531FC01F5}">
      <dgm:prSet/>
      <dgm:spPr/>
      <dgm:t>
        <a:bodyPr/>
        <a:lstStyle/>
        <a:p>
          <a:endParaRPr lang="en-US"/>
        </a:p>
      </dgm:t>
    </dgm:pt>
    <dgm:pt modelId="{9E909997-9855-47BF-ACA1-A104100957BD}">
      <dgm:prSet phldrT="[Text]"/>
      <dgm:spPr/>
      <dgm:t>
        <a:bodyPr/>
        <a:lstStyle/>
        <a:p>
          <a:r>
            <a:rPr lang="en-US" dirty="0"/>
            <a:t>Develop</a:t>
          </a:r>
        </a:p>
      </dgm:t>
    </dgm:pt>
    <dgm:pt modelId="{05B39651-11DA-4F47-AE47-F33FFA12522A}" type="parTrans" cxnId="{86C08E01-3BAB-4982-92AC-108A35DCC2D9}">
      <dgm:prSet/>
      <dgm:spPr/>
      <dgm:t>
        <a:bodyPr/>
        <a:lstStyle/>
        <a:p>
          <a:endParaRPr lang="en-US"/>
        </a:p>
      </dgm:t>
    </dgm:pt>
    <dgm:pt modelId="{4D427679-5427-4E2F-B6A6-7D67BEC8BEC9}" type="sibTrans" cxnId="{86C08E01-3BAB-4982-92AC-108A35DCC2D9}">
      <dgm:prSet/>
      <dgm:spPr/>
      <dgm:t>
        <a:bodyPr/>
        <a:lstStyle/>
        <a:p>
          <a:endParaRPr lang="en-US"/>
        </a:p>
      </dgm:t>
    </dgm:pt>
    <dgm:pt modelId="{5C4CE302-C249-4888-94F6-EC60E34267FD}">
      <dgm:prSet phldrT="[Text]"/>
      <dgm:spPr/>
      <dgm:t>
        <a:bodyPr/>
        <a:lstStyle/>
        <a:p>
          <a:r>
            <a:rPr lang="en-US" dirty="0"/>
            <a:t>Implement</a:t>
          </a:r>
        </a:p>
      </dgm:t>
    </dgm:pt>
    <dgm:pt modelId="{28A3A773-2E3E-4CA8-AE5C-17D7D12A3E39}" type="parTrans" cxnId="{2D5F9E68-642B-476C-88BA-AEE8E89A4B34}">
      <dgm:prSet/>
      <dgm:spPr/>
      <dgm:t>
        <a:bodyPr/>
        <a:lstStyle/>
        <a:p>
          <a:endParaRPr lang="en-US"/>
        </a:p>
      </dgm:t>
    </dgm:pt>
    <dgm:pt modelId="{FF68AD68-8BFE-444A-9485-535A02ACDA6A}" type="sibTrans" cxnId="{2D5F9E68-642B-476C-88BA-AEE8E89A4B34}">
      <dgm:prSet/>
      <dgm:spPr/>
      <dgm:t>
        <a:bodyPr/>
        <a:lstStyle/>
        <a:p>
          <a:endParaRPr lang="en-US"/>
        </a:p>
      </dgm:t>
    </dgm:pt>
    <dgm:pt modelId="{085A49A3-DC4D-4FA1-B802-885AECD9554C}">
      <dgm:prSet phldrT="[Text]"/>
      <dgm:spPr/>
      <dgm:t>
        <a:bodyPr/>
        <a:lstStyle/>
        <a:p>
          <a:r>
            <a:rPr lang="en-US" dirty="0"/>
            <a:t>Evaluate</a:t>
          </a:r>
        </a:p>
      </dgm:t>
    </dgm:pt>
    <dgm:pt modelId="{BF572600-01F2-499C-86EA-1D86658436DC}" type="parTrans" cxnId="{53658F7F-64E6-472E-B495-B17DB27F3913}">
      <dgm:prSet/>
      <dgm:spPr/>
      <dgm:t>
        <a:bodyPr/>
        <a:lstStyle/>
        <a:p>
          <a:endParaRPr lang="en-US"/>
        </a:p>
      </dgm:t>
    </dgm:pt>
    <dgm:pt modelId="{9765FDB7-E70C-49B4-BB09-9C0AA3357DB8}" type="sibTrans" cxnId="{53658F7F-64E6-472E-B495-B17DB27F3913}">
      <dgm:prSet/>
      <dgm:spPr/>
      <dgm:t>
        <a:bodyPr/>
        <a:lstStyle/>
        <a:p>
          <a:endParaRPr lang="en-US"/>
        </a:p>
      </dgm:t>
    </dgm:pt>
    <dgm:pt modelId="{4B9E0218-B98E-4EC0-8B46-1B211E369CBC}">
      <dgm:prSet phldrT="[Text]"/>
      <dgm:spPr/>
      <dgm:t>
        <a:bodyPr/>
        <a:lstStyle/>
        <a:p>
          <a:r>
            <a:rPr lang="en-US" dirty="0"/>
            <a:t>Hypothesize use based on previous research on issues with  higher levels of revised Bloom’s Taxonomy</a:t>
          </a:r>
        </a:p>
      </dgm:t>
    </dgm:pt>
    <dgm:pt modelId="{2A2DB88D-3950-4011-9DB8-B476E92C83CB}" type="parTrans" cxnId="{C9B808ED-75BF-4A9E-B491-E439A4CDEAE9}">
      <dgm:prSet/>
      <dgm:spPr/>
      <dgm:t>
        <a:bodyPr/>
        <a:lstStyle/>
        <a:p>
          <a:endParaRPr lang="en-US"/>
        </a:p>
      </dgm:t>
    </dgm:pt>
    <dgm:pt modelId="{1ED98A60-21C4-4A8B-AE6F-578C9AE67A9D}" type="sibTrans" cxnId="{C9B808ED-75BF-4A9E-B491-E439A4CDEAE9}">
      <dgm:prSet/>
      <dgm:spPr/>
      <dgm:t>
        <a:bodyPr/>
        <a:lstStyle/>
        <a:p>
          <a:endParaRPr lang="en-US"/>
        </a:p>
      </dgm:t>
    </dgm:pt>
    <dgm:pt modelId="{1A1BCB47-D05F-430A-901E-494BA91D2415}">
      <dgm:prSet phldrT="[Text]"/>
      <dgm:spPr/>
      <dgm:t>
        <a:bodyPr/>
        <a:lstStyle/>
        <a:p>
          <a:r>
            <a:rPr lang="en-US" dirty="0"/>
            <a:t>Objective of supporting metacognitive reflection</a:t>
          </a:r>
        </a:p>
      </dgm:t>
    </dgm:pt>
    <dgm:pt modelId="{3703A42C-10FE-4927-9100-FCBF1C7A79CB}" type="parTrans" cxnId="{3A65038B-A316-4012-95D5-0368AD27BF12}">
      <dgm:prSet/>
      <dgm:spPr/>
      <dgm:t>
        <a:bodyPr/>
        <a:lstStyle/>
        <a:p>
          <a:endParaRPr lang="en-US"/>
        </a:p>
      </dgm:t>
    </dgm:pt>
    <dgm:pt modelId="{A0BA07FF-C8B7-4606-B5F8-196541B076AB}" type="sibTrans" cxnId="{3A65038B-A316-4012-95D5-0368AD27BF12}">
      <dgm:prSet/>
      <dgm:spPr/>
      <dgm:t>
        <a:bodyPr/>
        <a:lstStyle/>
        <a:p>
          <a:endParaRPr lang="en-US"/>
        </a:p>
      </dgm:t>
    </dgm:pt>
    <dgm:pt modelId="{EAC1CE04-32F4-4269-820C-419CD99FC6E6}">
      <dgm:prSet phldrT="[Text]"/>
      <dgm:spPr/>
      <dgm:t>
        <a:bodyPr/>
        <a:lstStyle/>
        <a:p>
          <a:r>
            <a:rPr lang="en-US" dirty="0"/>
            <a:t>Objective of making lab information easy to review</a:t>
          </a:r>
        </a:p>
      </dgm:t>
    </dgm:pt>
    <dgm:pt modelId="{A1CDFE7D-257E-43FA-9D73-6CDC5F9CFB63}" type="parTrans" cxnId="{C2441EB0-47CA-4F6B-85D9-C5CB8E8AED77}">
      <dgm:prSet/>
      <dgm:spPr/>
      <dgm:t>
        <a:bodyPr/>
        <a:lstStyle/>
        <a:p>
          <a:endParaRPr lang="en-US"/>
        </a:p>
      </dgm:t>
    </dgm:pt>
    <dgm:pt modelId="{BDEADEA3-8068-4D4D-9812-B88843D19F84}" type="sibTrans" cxnId="{C2441EB0-47CA-4F6B-85D9-C5CB8E8AED77}">
      <dgm:prSet/>
      <dgm:spPr/>
      <dgm:t>
        <a:bodyPr/>
        <a:lstStyle/>
        <a:p>
          <a:endParaRPr lang="en-US"/>
        </a:p>
      </dgm:t>
    </dgm:pt>
    <dgm:pt modelId="{7D5B831E-6A63-4B07-B25C-E0C69BAF12FF}">
      <dgm:prSet phldrT="[Text]"/>
      <dgm:spPr/>
      <dgm:t>
        <a:bodyPr/>
        <a:lstStyle/>
        <a:p>
          <a:r>
            <a:rPr lang="en-US" dirty="0"/>
            <a:t>Hypothesize use based on virtual labs</a:t>
          </a:r>
        </a:p>
      </dgm:t>
    </dgm:pt>
    <dgm:pt modelId="{7E59FD83-3CE5-4659-B1CE-BB7F08981B00}" type="parTrans" cxnId="{5F6CA1E8-2F66-49D5-AF83-459F5EB58C40}">
      <dgm:prSet/>
      <dgm:spPr/>
      <dgm:t>
        <a:bodyPr/>
        <a:lstStyle/>
        <a:p>
          <a:endParaRPr lang="en-US"/>
        </a:p>
      </dgm:t>
    </dgm:pt>
    <dgm:pt modelId="{A6A7128F-B3D8-4F4E-8A90-11662EB5D62B}" type="sibTrans" cxnId="{5F6CA1E8-2F66-49D5-AF83-459F5EB58C40}">
      <dgm:prSet/>
      <dgm:spPr/>
      <dgm:t>
        <a:bodyPr/>
        <a:lstStyle/>
        <a:p>
          <a:endParaRPr lang="en-US"/>
        </a:p>
      </dgm:t>
    </dgm:pt>
    <dgm:pt modelId="{24BCF243-5CB8-43FD-B704-431410EEE10B}">
      <dgm:prSet phldrT="[Text]"/>
      <dgm:spPr/>
      <dgm:t>
        <a:bodyPr/>
        <a:lstStyle/>
        <a:p>
          <a:r>
            <a:rPr lang="en-US" dirty="0"/>
            <a:t>Proposed solution of portfolio with scaffolded metacognitive prompts </a:t>
          </a:r>
        </a:p>
      </dgm:t>
    </dgm:pt>
    <dgm:pt modelId="{266F8966-462D-4CF4-A5E7-A85317C1631C}" type="parTrans" cxnId="{8CE6A62D-DBE0-40DB-BA9D-6424AA26727A}">
      <dgm:prSet/>
      <dgm:spPr/>
      <dgm:t>
        <a:bodyPr/>
        <a:lstStyle/>
        <a:p>
          <a:endParaRPr lang="en-US"/>
        </a:p>
      </dgm:t>
    </dgm:pt>
    <dgm:pt modelId="{58D4215D-7017-4228-A882-9B3277DF6065}" type="sibTrans" cxnId="{8CE6A62D-DBE0-40DB-BA9D-6424AA26727A}">
      <dgm:prSet/>
      <dgm:spPr/>
      <dgm:t>
        <a:bodyPr/>
        <a:lstStyle/>
        <a:p>
          <a:endParaRPr lang="en-US"/>
        </a:p>
      </dgm:t>
    </dgm:pt>
    <dgm:pt modelId="{1C67F2CD-FFF0-4297-B8E1-8FC32F6A5EDE}">
      <dgm:prSet phldrT="[Text]"/>
      <dgm:spPr/>
      <dgm:t>
        <a:bodyPr/>
        <a:lstStyle/>
        <a:p>
          <a:r>
            <a:rPr lang="en-US" dirty="0"/>
            <a:t>Plan for implementation in  rural high school science course with teacher using virtual labs from various sources</a:t>
          </a:r>
        </a:p>
      </dgm:t>
    </dgm:pt>
    <dgm:pt modelId="{8AEED01B-619D-4043-B714-D03BF850BC32}" type="parTrans" cxnId="{EEA4783D-9FF7-48FE-863E-715D32B8EA4F}">
      <dgm:prSet/>
      <dgm:spPr/>
      <dgm:t>
        <a:bodyPr/>
        <a:lstStyle/>
        <a:p>
          <a:endParaRPr lang="en-US"/>
        </a:p>
      </dgm:t>
    </dgm:pt>
    <dgm:pt modelId="{5A41B0A2-7456-49E6-9BCB-BA7AD5C5E85C}" type="sibTrans" cxnId="{EEA4783D-9FF7-48FE-863E-715D32B8EA4F}">
      <dgm:prSet/>
      <dgm:spPr/>
      <dgm:t>
        <a:bodyPr/>
        <a:lstStyle/>
        <a:p>
          <a:endParaRPr lang="en-US"/>
        </a:p>
      </dgm:t>
    </dgm:pt>
    <dgm:pt modelId="{22194547-C260-477D-975B-6ABF34D2F176}">
      <dgm:prSet phldrT="[Text]"/>
      <dgm:spPr/>
      <dgm:t>
        <a:bodyPr/>
        <a:lstStyle/>
        <a:p>
          <a:r>
            <a:rPr lang="en-US" dirty="0"/>
            <a:t>Rapid </a:t>
          </a:r>
          <a:r>
            <a:rPr lang="en-US" dirty="0" err="1"/>
            <a:t>prtotyping</a:t>
          </a:r>
          <a:endParaRPr lang="en-US" dirty="0"/>
        </a:p>
      </dgm:t>
    </dgm:pt>
    <dgm:pt modelId="{DBF35018-F935-457C-B6D9-8F3C1A82CFB7}" type="parTrans" cxnId="{EEC0F2CB-74B3-4516-B3F1-FD47881210C3}">
      <dgm:prSet/>
      <dgm:spPr/>
      <dgm:t>
        <a:bodyPr/>
        <a:lstStyle/>
        <a:p>
          <a:endParaRPr lang="en-US"/>
        </a:p>
      </dgm:t>
    </dgm:pt>
    <dgm:pt modelId="{C3CACFAE-9CA6-4BE0-AD33-5863BAFA906F}" type="sibTrans" cxnId="{EEC0F2CB-74B3-4516-B3F1-FD47881210C3}">
      <dgm:prSet/>
      <dgm:spPr/>
      <dgm:t>
        <a:bodyPr/>
        <a:lstStyle/>
        <a:p>
          <a:endParaRPr lang="en-US"/>
        </a:p>
      </dgm:t>
    </dgm:pt>
    <dgm:pt modelId="{0F725F14-12A9-4118-8E04-5DCD283EB322}">
      <dgm:prSet phldrT="[Text]"/>
      <dgm:spPr/>
      <dgm:t>
        <a:bodyPr/>
        <a:lstStyle/>
        <a:p>
          <a:r>
            <a:rPr lang="en-US" dirty="0"/>
            <a:t>Ongoing debugging and testing of features</a:t>
          </a:r>
        </a:p>
      </dgm:t>
    </dgm:pt>
    <dgm:pt modelId="{FA6FEED8-A1FF-4552-AA5E-3C3ABDFD351B}" type="parTrans" cxnId="{4F0D0F6B-8DE2-4A1B-9DB3-74732D235BF3}">
      <dgm:prSet/>
      <dgm:spPr/>
      <dgm:t>
        <a:bodyPr/>
        <a:lstStyle/>
        <a:p>
          <a:endParaRPr lang="en-US"/>
        </a:p>
      </dgm:t>
    </dgm:pt>
    <dgm:pt modelId="{C6DFB466-CEAB-406C-8083-F602EE2F5CD4}" type="sibTrans" cxnId="{4F0D0F6B-8DE2-4A1B-9DB3-74732D235BF3}">
      <dgm:prSet/>
      <dgm:spPr/>
      <dgm:t>
        <a:bodyPr/>
        <a:lstStyle/>
        <a:p>
          <a:endParaRPr lang="en-US"/>
        </a:p>
      </dgm:t>
    </dgm:pt>
    <dgm:pt modelId="{133AC5DB-A95F-45BA-86D3-6DD3E6E2F49F}">
      <dgm:prSet phldrT="[Text]"/>
      <dgm:spPr/>
      <dgm:t>
        <a:bodyPr/>
        <a:lstStyle/>
        <a:p>
          <a:r>
            <a:rPr lang="en-US" dirty="0"/>
            <a:t>User Experience testing with five science education students: think alouds, tasks to complete and System Usability Scale (SUS)</a:t>
          </a:r>
        </a:p>
      </dgm:t>
    </dgm:pt>
    <dgm:pt modelId="{35A18394-3BA2-42A4-9295-C07A8E4DA2A3}" type="parTrans" cxnId="{625CC546-C33E-4BA0-9C97-A2E8CFD655E7}">
      <dgm:prSet/>
      <dgm:spPr/>
      <dgm:t>
        <a:bodyPr/>
        <a:lstStyle/>
        <a:p>
          <a:endParaRPr lang="en-US"/>
        </a:p>
      </dgm:t>
    </dgm:pt>
    <dgm:pt modelId="{C42F43A8-84EF-4AA7-AECB-964282F8977F}" type="sibTrans" cxnId="{625CC546-C33E-4BA0-9C97-A2E8CFD655E7}">
      <dgm:prSet/>
      <dgm:spPr/>
      <dgm:t>
        <a:bodyPr/>
        <a:lstStyle/>
        <a:p>
          <a:endParaRPr lang="en-US"/>
        </a:p>
      </dgm:t>
    </dgm:pt>
    <dgm:pt modelId="{EE41D6EA-EF5C-4B4A-9988-FD72F570FBA4}">
      <dgm:prSet phldrT="[Text]"/>
      <dgm:spPr/>
      <dgm:t>
        <a:bodyPr/>
        <a:lstStyle/>
        <a:p>
          <a:r>
            <a:rPr lang="en-US" dirty="0"/>
            <a:t>Fix major functionality issues</a:t>
          </a:r>
        </a:p>
      </dgm:t>
    </dgm:pt>
    <dgm:pt modelId="{E663A262-C4A3-4F3C-9F95-7D78B22CFE49}" type="parTrans" cxnId="{1A822491-CF4E-47A9-986B-EFDDBE19A941}">
      <dgm:prSet/>
      <dgm:spPr/>
      <dgm:t>
        <a:bodyPr/>
        <a:lstStyle/>
        <a:p>
          <a:endParaRPr lang="en-US"/>
        </a:p>
      </dgm:t>
    </dgm:pt>
    <dgm:pt modelId="{0A132B02-B067-44E1-BE45-263C27561305}" type="sibTrans" cxnId="{1A822491-CF4E-47A9-986B-EFDDBE19A941}">
      <dgm:prSet/>
      <dgm:spPr/>
      <dgm:t>
        <a:bodyPr/>
        <a:lstStyle/>
        <a:p>
          <a:endParaRPr lang="en-US"/>
        </a:p>
      </dgm:t>
    </dgm:pt>
    <dgm:pt modelId="{641EC8C8-2E05-4692-91F2-0F9EDBCAC87E}">
      <dgm:prSet phldrT="[Text]"/>
      <dgm:spPr/>
      <dgm:t>
        <a:bodyPr/>
        <a:lstStyle/>
        <a:p>
          <a:r>
            <a:rPr lang="en-US" dirty="0"/>
            <a:t>Science teacher adds students to the RPVSL. </a:t>
          </a:r>
        </a:p>
      </dgm:t>
    </dgm:pt>
    <dgm:pt modelId="{6C76F055-D78A-47BC-9B2C-3AAEB2AD1C04}" type="parTrans" cxnId="{83CDD6EC-4117-4696-8784-8B41AA7C96DA}">
      <dgm:prSet/>
      <dgm:spPr/>
      <dgm:t>
        <a:bodyPr/>
        <a:lstStyle/>
        <a:p>
          <a:endParaRPr lang="en-US"/>
        </a:p>
      </dgm:t>
    </dgm:pt>
    <dgm:pt modelId="{82CFBE84-8CEC-4D5F-A3EE-C6AF903F3763}" type="sibTrans" cxnId="{83CDD6EC-4117-4696-8784-8B41AA7C96DA}">
      <dgm:prSet/>
      <dgm:spPr/>
      <dgm:t>
        <a:bodyPr/>
        <a:lstStyle/>
        <a:p>
          <a:endParaRPr lang="en-US"/>
        </a:p>
      </dgm:t>
    </dgm:pt>
    <dgm:pt modelId="{2849E9A0-A5E3-4F97-BD93-1503EE601612}">
      <dgm:prSet phldrT="[Text]"/>
      <dgm:spPr/>
      <dgm:t>
        <a:bodyPr/>
        <a:lstStyle/>
        <a:p>
          <a:r>
            <a:rPr lang="en-US" dirty="0"/>
            <a:t>Instructor creates metacognitive reflection prompts for 4 virtual labs.</a:t>
          </a:r>
        </a:p>
      </dgm:t>
    </dgm:pt>
    <dgm:pt modelId="{BE382979-D0D5-4040-AB23-520E8D3909A8}" type="parTrans" cxnId="{9C250FAC-A2F5-43D4-827F-B3A5E5EC7222}">
      <dgm:prSet/>
      <dgm:spPr/>
      <dgm:t>
        <a:bodyPr/>
        <a:lstStyle/>
        <a:p>
          <a:endParaRPr lang="en-US"/>
        </a:p>
      </dgm:t>
    </dgm:pt>
    <dgm:pt modelId="{06BB64EE-AF07-4C5C-97EA-49C706C885F0}" type="sibTrans" cxnId="{9C250FAC-A2F5-43D4-827F-B3A5E5EC7222}">
      <dgm:prSet/>
      <dgm:spPr/>
      <dgm:t>
        <a:bodyPr/>
        <a:lstStyle/>
        <a:p>
          <a:endParaRPr lang="en-US"/>
        </a:p>
      </dgm:t>
    </dgm:pt>
    <dgm:pt modelId="{C665DFEF-DE5B-4B00-BAFD-160A0F022E30}">
      <dgm:prSet phldrT="[Text]"/>
      <dgm:spPr/>
      <dgm:t>
        <a:bodyPr/>
        <a:lstStyle/>
        <a:p>
          <a:r>
            <a:rPr lang="en-US" dirty="0"/>
            <a:t>Train science teacher and students to use RPVSL system.</a:t>
          </a:r>
        </a:p>
      </dgm:t>
    </dgm:pt>
    <dgm:pt modelId="{AC2542AF-3D39-4574-9E81-1A61BB14A2BD}" type="parTrans" cxnId="{DA92057D-DADC-4C99-97A6-6B86F49CF124}">
      <dgm:prSet/>
      <dgm:spPr/>
      <dgm:t>
        <a:bodyPr/>
        <a:lstStyle/>
        <a:p>
          <a:endParaRPr lang="en-US"/>
        </a:p>
      </dgm:t>
    </dgm:pt>
    <dgm:pt modelId="{59F80BB9-73E1-4EF3-A639-34A65BE6FF36}" type="sibTrans" cxnId="{DA92057D-DADC-4C99-97A6-6B86F49CF124}">
      <dgm:prSet/>
      <dgm:spPr/>
      <dgm:t>
        <a:bodyPr/>
        <a:lstStyle/>
        <a:p>
          <a:endParaRPr lang="en-US"/>
        </a:p>
      </dgm:t>
    </dgm:pt>
    <dgm:pt modelId="{5F61B675-6E8B-4A94-BACD-3242FECD5D8D}">
      <dgm:prSet phldrT="[Text]"/>
      <dgm:spPr/>
      <dgm:t>
        <a:bodyPr/>
        <a:lstStyle/>
        <a:p>
          <a:r>
            <a:rPr lang="en-US" dirty="0"/>
            <a:t>Students respond to prompts and add lab artifacts to their portfolios</a:t>
          </a:r>
        </a:p>
      </dgm:t>
    </dgm:pt>
    <dgm:pt modelId="{95D6721D-5A3A-49AA-8AED-EE151A4A44B8}" type="parTrans" cxnId="{1DCB518C-8083-4AF4-A0DE-37FDB9FBD8F3}">
      <dgm:prSet/>
      <dgm:spPr/>
      <dgm:t>
        <a:bodyPr/>
        <a:lstStyle/>
        <a:p>
          <a:endParaRPr lang="en-US"/>
        </a:p>
      </dgm:t>
    </dgm:pt>
    <dgm:pt modelId="{9D2F91F8-5674-4B43-A7EE-90DC13263FC7}" type="sibTrans" cxnId="{1DCB518C-8083-4AF4-A0DE-37FDB9FBD8F3}">
      <dgm:prSet/>
      <dgm:spPr/>
      <dgm:t>
        <a:bodyPr/>
        <a:lstStyle/>
        <a:p>
          <a:endParaRPr lang="en-US"/>
        </a:p>
      </dgm:t>
    </dgm:pt>
    <dgm:pt modelId="{76C66E37-EB38-4E63-A106-9AD82FD2EF46}">
      <dgm:prSet phldrT="[Text]"/>
      <dgm:spPr/>
      <dgm:t>
        <a:bodyPr/>
        <a:lstStyle/>
        <a:p>
          <a:r>
            <a:rPr lang="en-US" dirty="0"/>
            <a:t>Instructor creates unit metacognitive reflection prompts and students respond</a:t>
          </a:r>
        </a:p>
      </dgm:t>
    </dgm:pt>
    <dgm:pt modelId="{B4C10977-7314-4ED3-B5C3-56145FD50C0D}" type="parTrans" cxnId="{66C48AFB-5048-471D-BC4D-A2D40DE102CE}">
      <dgm:prSet/>
      <dgm:spPr/>
      <dgm:t>
        <a:bodyPr/>
        <a:lstStyle/>
        <a:p>
          <a:endParaRPr lang="en-US"/>
        </a:p>
      </dgm:t>
    </dgm:pt>
    <dgm:pt modelId="{F7509749-2928-4BC6-A16E-C115F7BBDBEE}" type="sibTrans" cxnId="{66C48AFB-5048-471D-BC4D-A2D40DE102CE}">
      <dgm:prSet/>
      <dgm:spPr/>
      <dgm:t>
        <a:bodyPr/>
        <a:lstStyle/>
        <a:p>
          <a:endParaRPr lang="en-US"/>
        </a:p>
      </dgm:t>
    </dgm:pt>
    <dgm:pt modelId="{C642ED0E-19B7-44A4-A9E6-3B5F9B3811A6}">
      <dgm:prSet phldrT="[Text]"/>
      <dgm:spPr/>
      <dgm:t>
        <a:bodyPr/>
        <a:lstStyle/>
        <a:p>
          <a:r>
            <a:rPr lang="en-US" dirty="0"/>
            <a:t>Observations</a:t>
          </a:r>
        </a:p>
      </dgm:t>
    </dgm:pt>
    <dgm:pt modelId="{52C684A2-CFBA-4F81-ADE8-CCAA9002D07C}" type="parTrans" cxnId="{503969BC-136E-493E-930E-C77FA8DBA735}">
      <dgm:prSet/>
      <dgm:spPr/>
      <dgm:t>
        <a:bodyPr/>
        <a:lstStyle/>
        <a:p>
          <a:endParaRPr lang="en-US"/>
        </a:p>
      </dgm:t>
    </dgm:pt>
    <dgm:pt modelId="{3D723F5E-C8BD-4971-8214-D030D76DC581}" type="sibTrans" cxnId="{503969BC-136E-493E-930E-C77FA8DBA735}">
      <dgm:prSet/>
      <dgm:spPr/>
      <dgm:t>
        <a:bodyPr/>
        <a:lstStyle/>
        <a:p>
          <a:endParaRPr lang="en-US"/>
        </a:p>
      </dgm:t>
    </dgm:pt>
    <dgm:pt modelId="{2C92B70A-823F-426C-BC72-C15F3124EB03}">
      <dgm:prSet phldrT="[Text]"/>
      <dgm:spPr/>
      <dgm:t>
        <a:bodyPr/>
        <a:lstStyle/>
        <a:p>
          <a:r>
            <a:rPr lang="en-US" dirty="0"/>
            <a:t>Interviews</a:t>
          </a:r>
        </a:p>
      </dgm:t>
    </dgm:pt>
    <dgm:pt modelId="{B698AEF8-E6C9-4491-BB50-11A3579C7206}" type="parTrans" cxnId="{7076A1C2-0B62-48E0-8DC3-6E7D89980387}">
      <dgm:prSet/>
      <dgm:spPr/>
      <dgm:t>
        <a:bodyPr/>
        <a:lstStyle/>
        <a:p>
          <a:endParaRPr lang="en-US"/>
        </a:p>
      </dgm:t>
    </dgm:pt>
    <dgm:pt modelId="{D3CCB847-7D40-4C61-82C1-8E9C77008E6E}" type="sibTrans" cxnId="{7076A1C2-0B62-48E0-8DC3-6E7D89980387}">
      <dgm:prSet/>
      <dgm:spPr/>
      <dgm:t>
        <a:bodyPr/>
        <a:lstStyle/>
        <a:p>
          <a:endParaRPr lang="en-US"/>
        </a:p>
      </dgm:t>
    </dgm:pt>
    <dgm:pt modelId="{48A01854-7FD1-489F-8711-E01C467B2795}">
      <dgm:prSet phldrT="[Text]"/>
      <dgm:spPr/>
      <dgm:t>
        <a:bodyPr/>
        <a:lstStyle/>
        <a:p>
          <a:r>
            <a:rPr lang="en-US" dirty="0"/>
            <a:t>Formative assessment</a:t>
          </a:r>
        </a:p>
      </dgm:t>
    </dgm:pt>
    <dgm:pt modelId="{2351C5BF-4842-4BBB-A340-EAF564131D9A}" type="parTrans" cxnId="{169D16C7-855E-4609-9359-832CEBE17D20}">
      <dgm:prSet/>
      <dgm:spPr/>
      <dgm:t>
        <a:bodyPr/>
        <a:lstStyle/>
        <a:p>
          <a:endParaRPr lang="en-US"/>
        </a:p>
      </dgm:t>
    </dgm:pt>
    <dgm:pt modelId="{44561F6E-D8C7-4509-9197-36CF6E89FE2D}" type="sibTrans" cxnId="{169D16C7-855E-4609-9359-832CEBE17D20}">
      <dgm:prSet/>
      <dgm:spPr/>
      <dgm:t>
        <a:bodyPr/>
        <a:lstStyle/>
        <a:p>
          <a:endParaRPr lang="en-US"/>
        </a:p>
      </dgm:t>
    </dgm:pt>
    <dgm:pt modelId="{E1D9AE19-80DC-427A-925C-468CB0B4C20A}">
      <dgm:prSet phldrT="[Text]"/>
      <dgm:spPr/>
      <dgm:t>
        <a:bodyPr/>
        <a:lstStyle/>
        <a:p>
          <a:r>
            <a:rPr lang="en-US" dirty="0"/>
            <a:t>Summative assessment</a:t>
          </a:r>
        </a:p>
      </dgm:t>
    </dgm:pt>
    <dgm:pt modelId="{BB17B554-9019-4ADC-93B9-98113A9D453E}" type="parTrans" cxnId="{480A295E-D588-4DA3-9DFD-35669AE19E3B}">
      <dgm:prSet/>
      <dgm:spPr/>
      <dgm:t>
        <a:bodyPr/>
        <a:lstStyle/>
        <a:p>
          <a:endParaRPr lang="en-US"/>
        </a:p>
      </dgm:t>
    </dgm:pt>
    <dgm:pt modelId="{CB4F3DA0-A930-4AEF-AAD3-51E3611B038E}" type="sibTrans" cxnId="{480A295E-D588-4DA3-9DFD-35669AE19E3B}">
      <dgm:prSet/>
      <dgm:spPr/>
      <dgm:t>
        <a:bodyPr/>
        <a:lstStyle/>
        <a:p>
          <a:endParaRPr lang="en-US"/>
        </a:p>
      </dgm:t>
    </dgm:pt>
    <dgm:pt modelId="{E2F8E678-5FDF-4F37-A422-A4978EB2B6D6}">
      <dgm:prSet phldrT="[Text]"/>
      <dgm:spPr/>
      <dgm:t>
        <a:bodyPr/>
        <a:lstStyle/>
        <a:p>
          <a:r>
            <a:rPr lang="en-US" dirty="0"/>
            <a:t>System logs</a:t>
          </a:r>
        </a:p>
      </dgm:t>
    </dgm:pt>
    <dgm:pt modelId="{40ED5186-5AE3-4F7E-A526-B48BC10675DE}" type="parTrans" cxnId="{7C796C4B-BE2E-42AA-B833-1F08C6AA4E3F}">
      <dgm:prSet/>
      <dgm:spPr/>
      <dgm:t>
        <a:bodyPr/>
        <a:lstStyle/>
        <a:p>
          <a:endParaRPr lang="en-US"/>
        </a:p>
      </dgm:t>
    </dgm:pt>
    <dgm:pt modelId="{1AE5161F-E854-49D3-9702-0CDF4823F095}" type="sibTrans" cxnId="{7C796C4B-BE2E-42AA-B833-1F08C6AA4E3F}">
      <dgm:prSet/>
      <dgm:spPr/>
      <dgm:t>
        <a:bodyPr/>
        <a:lstStyle/>
        <a:p>
          <a:endParaRPr lang="en-US"/>
        </a:p>
      </dgm:t>
    </dgm:pt>
    <dgm:pt modelId="{7EC08570-7A2B-4402-BE6B-C9490FA36CFA}">
      <dgm:prSet phldrT="[Text]"/>
      <dgm:spPr/>
      <dgm:t>
        <a:bodyPr/>
        <a:lstStyle/>
        <a:p>
          <a:r>
            <a:rPr lang="en-US" dirty="0"/>
            <a:t>Student reflection responses</a:t>
          </a:r>
        </a:p>
      </dgm:t>
    </dgm:pt>
    <dgm:pt modelId="{E593D7B1-157A-4AC2-A5EE-3750C0FE325D}" type="parTrans" cxnId="{5DA9AF34-6638-4B09-9BE1-867C06D91674}">
      <dgm:prSet/>
      <dgm:spPr/>
      <dgm:t>
        <a:bodyPr/>
        <a:lstStyle/>
        <a:p>
          <a:endParaRPr lang="en-US"/>
        </a:p>
      </dgm:t>
    </dgm:pt>
    <dgm:pt modelId="{0E42A30E-7ED4-4FF5-8E3B-0B47F34E77B1}" type="sibTrans" cxnId="{5DA9AF34-6638-4B09-9BE1-867C06D91674}">
      <dgm:prSet/>
      <dgm:spPr/>
      <dgm:t>
        <a:bodyPr/>
        <a:lstStyle/>
        <a:p>
          <a:endParaRPr lang="en-US"/>
        </a:p>
      </dgm:t>
    </dgm:pt>
    <dgm:pt modelId="{5BD47940-1DA0-4294-A55D-91803366A807}">
      <dgm:prSet phldrT="[Text]"/>
      <dgm:spPr/>
      <dgm:t>
        <a:bodyPr/>
        <a:lstStyle/>
        <a:p>
          <a:r>
            <a:rPr lang="en-US" dirty="0"/>
            <a:t>(normally would conduct needs assessment, task analysis and look at previous instruction which are not possible in this scenario)</a:t>
          </a:r>
        </a:p>
      </dgm:t>
    </dgm:pt>
    <dgm:pt modelId="{2A7EA55A-09D6-4589-8C8D-8184ABAE2CEC}" type="parTrans" cxnId="{F8866C3E-3672-408C-A9D0-3F429520A555}">
      <dgm:prSet/>
      <dgm:spPr/>
      <dgm:t>
        <a:bodyPr/>
        <a:lstStyle/>
        <a:p>
          <a:endParaRPr lang="en-US"/>
        </a:p>
      </dgm:t>
    </dgm:pt>
    <dgm:pt modelId="{93B6AB80-2930-4CD9-8FE1-E0A046973741}" type="sibTrans" cxnId="{F8866C3E-3672-408C-A9D0-3F429520A555}">
      <dgm:prSet/>
      <dgm:spPr/>
      <dgm:t>
        <a:bodyPr/>
        <a:lstStyle/>
        <a:p>
          <a:endParaRPr lang="en-US"/>
        </a:p>
      </dgm:t>
    </dgm:pt>
    <dgm:pt modelId="{EAE5AE53-5F31-487A-BAC7-4F37AE2A36D2}">
      <dgm:prSet phldrT="[Text]"/>
      <dgm:spPr/>
      <dgm:t>
        <a:bodyPr/>
        <a:lstStyle/>
        <a:p>
          <a:r>
            <a:rPr lang="en-US" dirty="0"/>
            <a:t>Design</a:t>
          </a:r>
        </a:p>
      </dgm:t>
    </dgm:pt>
    <dgm:pt modelId="{E35EBAF2-6951-41B1-83A7-80ABBB695AA8}" type="sibTrans" cxnId="{E8190E49-DD5C-408D-BE12-B2B17BC0B57B}">
      <dgm:prSet/>
      <dgm:spPr/>
      <dgm:t>
        <a:bodyPr/>
        <a:lstStyle/>
        <a:p>
          <a:endParaRPr lang="en-US"/>
        </a:p>
      </dgm:t>
    </dgm:pt>
    <dgm:pt modelId="{18758F25-A248-4E59-A687-0A22EFC14B96}" type="parTrans" cxnId="{E8190E49-DD5C-408D-BE12-B2B17BC0B57B}">
      <dgm:prSet/>
      <dgm:spPr/>
      <dgm:t>
        <a:bodyPr/>
        <a:lstStyle/>
        <a:p>
          <a:endParaRPr lang="en-US"/>
        </a:p>
      </dgm:t>
    </dgm:pt>
    <dgm:pt modelId="{BE4B4825-9B79-469B-81BB-043F88CBBBD0}" type="pres">
      <dgm:prSet presAssocID="{503F672D-5072-4D04-B381-F201E2E7A5BC}" presName="linearFlow" presStyleCnt="0">
        <dgm:presLayoutVars>
          <dgm:dir/>
          <dgm:animLvl val="lvl"/>
          <dgm:resizeHandles val="exact"/>
        </dgm:presLayoutVars>
      </dgm:prSet>
      <dgm:spPr/>
    </dgm:pt>
    <dgm:pt modelId="{4C2A14CC-09A0-4915-B72F-AF6EC99E16E3}" type="pres">
      <dgm:prSet presAssocID="{C2B6F355-5CFF-4242-8B2C-797107AD0E66}" presName="composite" presStyleCnt="0"/>
      <dgm:spPr/>
    </dgm:pt>
    <dgm:pt modelId="{346258A0-32B5-4BDD-9D07-E980A74FA616}" type="pres">
      <dgm:prSet presAssocID="{C2B6F355-5CFF-4242-8B2C-797107AD0E66}" presName="parTx" presStyleLbl="node1" presStyleIdx="0" presStyleCnt="5">
        <dgm:presLayoutVars>
          <dgm:chMax val="0"/>
          <dgm:chPref val="0"/>
          <dgm:bulletEnabled val="1"/>
        </dgm:presLayoutVars>
      </dgm:prSet>
      <dgm:spPr/>
    </dgm:pt>
    <dgm:pt modelId="{A825198A-08C7-4EB5-AC14-07CF8259ED48}" type="pres">
      <dgm:prSet presAssocID="{C2B6F355-5CFF-4242-8B2C-797107AD0E66}" presName="parSh" presStyleLbl="node1" presStyleIdx="0" presStyleCnt="5"/>
      <dgm:spPr/>
    </dgm:pt>
    <dgm:pt modelId="{1DE2AA61-ABE7-47E3-A709-6074D10CC81F}" type="pres">
      <dgm:prSet presAssocID="{C2B6F355-5CFF-4242-8B2C-797107AD0E66}" presName="desTx" presStyleLbl="fgAcc1" presStyleIdx="0" presStyleCnt="5">
        <dgm:presLayoutVars>
          <dgm:bulletEnabled val="1"/>
        </dgm:presLayoutVars>
      </dgm:prSet>
      <dgm:spPr/>
    </dgm:pt>
    <dgm:pt modelId="{23E021EF-C78D-4EE2-BA33-C7E5BAE8CCC2}" type="pres">
      <dgm:prSet presAssocID="{A4AFF4EB-EEA9-44E9-91DC-EF18C9FE3C5F}" presName="sibTrans" presStyleLbl="sibTrans2D1" presStyleIdx="0" presStyleCnt="4"/>
      <dgm:spPr/>
    </dgm:pt>
    <dgm:pt modelId="{99A6C588-6792-475A-80A2-C8A3704C4236}" type="pres">
      <dgm:prSet presAssocID="{A4AFF4EB-EEA9-44E9-91DC-EF18C9FE3C5F}" presName="connTx" presStyleLbl="sibTrans2D1" presStyleIdx="0" presStyleCnt="4"/>
      <dgm:spPr/>
    </dgm:pt>
    <dgm:pt modelId="{17B540FA-CFBB-4548-8A8B-54B59505F9B3}" type="pres">
      <dgm:prSet presAssocID="{EAE5AE53-5F31-487A-BAC7-4F37AE2A36D2}" presName="composite" presStyleCnt="0"/>
      <dgm:spPr/>
    </dgm:pt>
    <dgm:pt modelId="{287D5347-D5A1-470F-B74D-36924C07574B}" type="pres">
      <dgm:prSet presAssocID="{EAE5AE53-5F31-487A-BAC7-4F37AE2A36D2}" presName="parTx" presStyleLbl="node1" presStyleIdx="0" presStyleCnt="5">
        <dgm:presLayoutVars>
          <dgm:chMax val="0"/>
          <dgm:chPref val="0"/>
          <dgm:bulletEnabled val="1"/>
        </dgm:presLayoutVars>
      </dgm:prSet>
      <dgm:spPr/>
    </dgm:pt>
    <dgm:pt modelId="{6884BADC-5E07-4D13-8581-F814EDFC205E}" type="pres">
      <dgm:prSet presAssocID="{EAE5AE53-5F31-487A-BAC7-4F37AE2A36D2}" presName="parSh" presStyleLbl="node1" presStyleIdx="1" presStyleCnt="5"/>
      <dgm:spPr/>
    </dgm:pt>
    <dgm:pt modelId="{30C95970-E787-40F3-9ABE-24A8AD61DCC1}" type="pres">
      <dgm:prSet presAssocID="{EAE5AE53-5F31-487A-BAC7-4F37AE2A36D2}" presName="desTx" presStyleLbl="fgAcc1" presStyleIdx="1" presStyleCnt="5">
        <dgm:presLayoutVars>
          <dgm:bulletEnabled val="1"/>
        </dgm:presLayoutVars>
      </dgm:prSet>
      <dgm:spPr/>
    </dgm:pt>
    <dgm:pt modelId="{05199204-171E-4CD4-96F3-89514E5DC25F}" type="pres">
      <dgm:prSet presAssocID="{E35EBAF2-6951-41B1-83A7-80ABBB695AA8}" presName="sibTrans" presStyleLbl="sibTrans2D1" presStyleIdx="1" presStyleCnt="4"/>
      <dgm:spPr/>
    </dgm:pt>
    <dgm:pt modelId="{27605D2D-DC28-42AF-86D8-D87333962451}" type="pres">
      <dgm:prSet presAssocID="{E35EBAF2-6951-41B1-83A7-80ABBB695AA8}" presName="connTx" presStyleLbl="sibTrans2D1" presStyleIdx="1" presStyleCnt="4"/>
      <dgm:spPr/>
    </dgm:pt>
    <dgm:pt modelId="{0FFF60AD-6C20-4AC8-B2EC-D514694A441B}" type="pres">
      <dgm:prSet presAssocID="{9E909997-9855-47BF-ACA1-A104100957BD}" presName="composite" presStyleCnt="0"/>
      <dgm:spPr/>
    </dgm:pt>
    <dgm:pt modelId="{97CCC288-F79A-4DF4-BF79-704DEB4FA8DC}" type="pres">
      <dgm:prSet presAssocID="{9E909997-9855-47BF-ACA1-A104100957BD}" presName="parTx" presStyleLbl="node1" presStyleIdx="1" presStyleCnt="5">
        <dgm:presLayoutVars>
          <dgm:chMax val="0"/>
          <dgm:chPref val="0"/>
          <dgm:bulletEnabled val="1"/>
        </dgm:presLayoutVars>
      </dgm:prSet>
      <dgm:spPr/>
    </dgm:pt>
    <dgm:pt modelId="{6924047E-2AC4-4409-A020-2C549A393B69}" type="pres">
      <dgm:prSet presAssocID="{9E909997-9855-47BF-ACA1-A104100957BD}" presName="parSh" presStyleLbl="node1" presStyleIdx="2" presStyleCnt="5"/>
      <dgm:spPr/>
    </dgm:pt>
    <dgm:pt modelId="{2EB2B431-093B-4CBC-A2B8-7A03AFD1DB3D}" type="pres">
      <dgm:prSet presAssocID="{9E909997-9855-47BF-ACA1-A104100957BD}" presName="desTx" presStyleLbl="fgAcc1" presStyleIdx="2" presStyleCnt="5">
        <dgm:presLayoutVars>
          <dgm:bulletEnabled val="1"/>
        </dgm:presLayoutVars>
      </dgm:prSet>
      <dgm:spPr/>
    </dgm:pt>
    <dgm:pt modelId="{0638BA1D-3CF5-4E32-A661-9ADD8822BC4C}" type="pres">
      <dgm:prSet presAssocID="{4D427679-5427-4E2F-B6A6-7D67BEC8BEC9}" presName="sibTrans" presStyleLbl="sibTrans2D1" presStyleIdx="2" presStyleCnt="4"/>
      <dgm:spPr/>
    </dgm:pt>
    <dgm:pt modelId="{0FD9247C-9DC5-4E84-812B-D7FB65174850}" type="pres">
      <dgm:prSet presAssocID="{4D427679-5427-4E2F-B6A6-7D67BEC8BEC9}" presName="connTx" presStyleLbl="sibTrans2D1" presStyleIdx="2" presStyleCnt="4"/>
      <dgm:spPr/>
    </dgm:pt>
    <dgm:pt modelId="{B1470EDD-69A3-4BC5-8A38-1345AA6170B0}" type="pres">
      <dgm:prSet presAssocID="{5C4CE302-C249-4888-94F6-EC60E34267FD}" presName="composite" presStyleCnt="0"/>
      <dgm:spPr/>
    </dgm:pt>
    <dgm:pt modelId="{494ADCDE-DE04-4FF2-BBC6-0DE30C56F74F}" type="pres">
      <dgm:prSet presAssocID="{5C4CE302-C249-4888-94F6-EC60E34267FD}" presName="parTx" presStyleLbl="node1" presStyleIdx="2" presStyleCnt="5">
        <dgm:presLayoutVars>
          <dgm:chMax val="0"/>
          <dgm:chPref val="0"/>
          <dgm:bulletEnabled val="1"/>
        </dgm:presLayoutVars>
      </dgm:prSet>
      <dgm:spPr/>
    </dgm:pt>
    <dgm:pt modelId="{D65A4A5E-FF59-40EF-B1BD-74BC40BB6F54}" type="pres">
      <dgm:prSet presAssocID="{5C4CE302-C249-4888-94F6-EC60E34267FD}" presName="parSh" presStyleLbl="node1" presStyleIdx="3" presStyleCnt="5"/>
      <dgm:spPr/>
    </dgm:pt>
    <dgm:pt modelId="{3043C3C3-5F3C-4DE0-AB4D-414F8368FF3C}" type="pres">
      <dgm:prSet presAssocID="{5C4CE302-C249-4888-94F6-EC60E34267FD}" presName="desTx" presStyleLbl="fgAcc1" presStyleIdx="3" presStyleCnt="5">
        <dgm:presLayoutVars>
          <dgm:bulletEnabled val="1"/>
        </dgm:presLayoutVars>
      </dgm:prSet>
      <dgm:spPr/>
    </dgm:pt>
    <dgm:pt modelId="{C140BE8D-3367-4D5A-A20F-DC894D743CAF}" type="pres">
      <dgm:prSet presAssocID="{FF68AD68-8BFE-444A-9485-535A02ACDA6A}" presName="sibTrans" presStyleLbl="sibTrans2D1" presStyleIdx="3" presStyleCnt="4"/>
      <dgm:spPr/>
    </dgm:pt>
    <dgm:pt modelId="{EF3772D5-0A4D-4773-87EA-696603B5436B}" type="pres">
      <dgm:prSet presAssocID="{FF68AD68-8BFE-444A-9485-535A02ACDA6A}" presName="connTx" presStyleLbl="sibTrans2D1" presStyleIdx="3" presStyleCnt="4"/>
      <dgm:spPr/>
    </dgm:pt>
    <dgm:pt modelId="{8945832D-4951-47A4-9AC6-1699E03FE3D9}" type="pres">
      <dgm:prSet presAssocID="{085A49A3-DC4D-4FA1-B802-885AECD9554C}" presName="composite" presStyleCnt="0"/>
      <dgm:spPr/>
    </dgm:pt>
    <dgm:pt modelId="{0907329E-5042-49F0-9BBF-90917CCED0EB}" type="pres">
      <dgm:prSet presAssocID="{085A49A3-DC4D-4FA1-B802-885AECD9554C}" presName="parTx" presStyleLbl="node1" presStyleIdx="3" presStyleCnt="5">
        <dgm:presLayoutVars>
          <dgm:chMax val="0"/>
          <dgm:chPref val="0"/>
          <dgm:bulletEnabled val="1"/>
        </dgm:presLayoutVars>
      </dgm:prSet>
      <dgm:spPr/>
    </dgm:pt>
    <dgm:pt modelId="{9F2FF0EF-95A1-457F-AAB1-D3AE5809BBEF}" type="pres">
      <dgm:prSet presAssocID="{085A49A3-DC4D-4FA1-B802-885AECD9554C}" presName="parSh" presStyleLbl="node1" presStyleIdx="4" presStyleCnt="5"/>
      <dgm:spPr/>
    </dgm:pt>
    <dgm:pt modelId="{744EC2E1-E06A-49C1-AABB-6B88F771D03A}" type="pres">
      <dgm:prSet presAssocID="{085A49A3-DC4D-4FA1-B802-885AECD9554C}" presName="desTx" presStyleLbl="fgAcc1" presStyleIdx="4" presStyleCnt="5">
        <dgm:presLayoutVars>
          <dgm:bulletEnabled val="1"/>
        </dgm:presLayoutVars>
      </dgm:prSet>
      <dgm:spPr/>
    </dgm:pt>
  </dgm:ptLst>
  <dgm:cxnLst>
    <dgm:cxn modelId="{86C08E01-3BAB-4982-92AC-108A35DCC2D9}" srcId="{503F672D-5072-4D04-B381-F201E2E7A5BC}" destId="{9E909997-9855-47BF-ACA1-A104100957BD}" srcOrd="2" destOrd="0" parTransId="{05B39651-11DA-4F47-AE47-F33FFA12522A}" sibTransId="{4D427679-5427-4E2F-B6A6-7D67BEC8BEC9}"/>
    <dgm:cxn modelId="{F2748A07-B41F-43B6-8D98-F23A70B60CAE}" type="presOf" srcId="{24BCF243-5CB8-43FD-B704-431410EEE10B}" destId="{30C95970-E787-40F3-9ABE-24A8AD61DCC1}" srcOrd="0" destOrd="2" presId="urn:microsoft.com/office/officeart/2005/8/layout/process3"/>
    <dgm:cxn modelId="{541E9F0A-CCB9-4BF7-9342-E30D2DCE6FD0}" type="presOf" srcId="{A4AFF4EB-EEA9-44E9-91DC-EF18C9FE3C5F}" destId="{99A6C588-6792-475A-80A2-C8A3704C4236}" srcOrd="1" destOrd="0" presId="urn:microsoft.com/office/officeart/2005/8/layout/process3"/>
    <dgm:cxn modelId="{EED66013-D083-4680-B458-C2A5CDF3267B}" type="presOf" srcId="{503F672D-5072-4D04-B381-F201E2E7A5BC}" destId="{BE4B4825-9B79-469B-81BB-043F88CBBBD0}" srcOrd="0" destOrd="0" presId="urn:microsoft.com/office/officeart/2005/8/layout/process3"/>
    <dgm:cxn modelId="{A1AFCD15-3322-4C2D-8EB2-376EFA67BCC5}" type="presOf" srcId="{7D5B831E-6A63-4B07-B25C-E0C69BAF12FF}" destId="{1DE2AA61-ABE7-47E3-A709-6074D10CC81F}" srcOrd="0" destOrd="1" presId="urn:microsoft.com/office/officeart/2005/8/layout/process3"/>
    <dgm:cxn modelId="{3688CD21-4420-4402-9C65-22B6C0C22A1A}" type="presOf" srcId="{C2B6F355-5CFF-4242-8B2C-797107AD0E66}" destId="{346258A0-32B5-4BDD-9D07-E980A74FA616}" srcOrd="0" destOrd="0" presId="urn:microsoft.com/office/officeart/2005/8/layout/process3"/>
    <dgm:cxn modelId="{18016C27-261B-49B5-901D-6EE8166222EE}" type="presOf" srcId="{4D427679-5427-4E2F-B6A6-7D67BEC8BEC9}" destId="{0638BA1D-3CF5-4E32-A661-9ADD8822BC4C}" srcOrd="0" destOrd="0" presId="urn:microsoft.com/office/officeart/2005/8/layout/process3"/>
    <dgm:cxn modelId="{334A042C-94DE-427A-A561-AADC0163A6A0}" type="presOf" srcId="{1C67F2CD-FFF0-4297-B8E1-8FC32F6A5EDE}" destId="{30C95970-E787-40F3-9ABE-24A8AD61DCC1}" srcOrd="0" destOrd="3" presId="urn:microsoft.com/office/officeart/2005/8/layout/process3"/>
    <dgm:cxn modelId="{8CE6A62D-DBE0-40DB-BA9D-6424AA26727A}" srcId="{EAE5AE53-5F31-487A-BAC7-4F37AE2A36D2}" destId="{24BCF243-5CB8-43FD-B704-431410EEE10B}" srcOrd="2" destOrd="0" parTransId="{266F8966-462D-4CF4-A5E7-A85317C1631C}" sibTransId="{58D4215D-7017-4228-A882-9B3277DF6065}"/>
    <dgm:cxn modelId="{5DA9AF34-6638-4B09-9BE1-867C06D91674}" srcId="{085A49A3-DC4D-4FA1-B802-885AECD9554C}" destId="{7EC08570-7A2B-4402-BE6B-C9490FA36CFA}" srcOrd="5" destOrd="0" parTransId="{E593D7B1-157A-4AC2-A5EE-3750C0FE325D}" sibTransId="{0E42A30E-7ED4-4FF5-8E3B-0B47F34E77B1}"/>
    <dgm:cxn modelId="{5B79F038-D3AF-4E43-A89E-1E1DFC79F263}" type="presOf" srcId="{2849E9A0-A5E3-4F97-BD93-1503EE601612}" destId="{3043C3C3-5F3C-4DE0-AB4D-414F8368FF3C}" srcOrd="0" destOrd="2" presId="urn:microsoft.com/office/officeart/2005/8/layout/process3"/>
    <dgm:cxn modelId="{EEA4783D-9FF7-48FE-863E-715D32B8EA4F}" srcId="{EAE5AE53-5F31-487A-BAC7-4F37AE2A36D2}" destId="{1C67F2CD-FFF0-4297-B8E1-8FC32F6A5EDE}" srcOrd="3" destOrd="0" parTransId="{8AEED01B-619D-4043-B714-D03BF850BC32}" sibTransId="{5A41B0A2-7456-49E6-9BCB-BA7AD5C5E85C}"/>
    <dgm:cxn modelId="{F8866C3E-3672-408C-A9D0-3F429520A555}" srcId="{C2B6F355-5CFF-4242-8B2C-797107AD0E66}" destId="{5BD47940-1DA0-4294-A55D-91803366A807}" srcOrd="2" destOrd="0" parTransId="{2A7EA55A-09D6-4589-8C8D-8184ABAE2CEC}" sibTransId="{93B6AB80-2930-4CD9-8FE1-E0A046973741}"/>
    <dgm:cxn modelId="{09BDE33E-391A-4E9F-ADF4-9C624C6867BE}" type="presOf" srcId="{EE41D6EA-EF5C-4B4A-9988-FD72F570FBA4}" destId="{2EB2B431-093B-4CBC-A2B8-7A03AFD1DB3D}" srcOrd="0" destOrd="3" presId="urn:microsoft.com/office/officeart/2005/8/layout/process3"/>
    <dgm:cxn modelId="{480A295E-D588-4DA3-9DFD-35669AE19E3B}" srcId="{085A49A3-DC4D-4FA1-B802-885AECD9554C}" destId="{E1D9AE19-80DC-427A-925C-468CB0B4C20A}" srcOrd="3" destOrd="0" parTransId="{BB17B554-9019-4ADC-93B9-98113A9D453E}" sibTransId="{CB4F3DA0-A930-4AEF-AAD3-51E3611B038E}"/>
    <dgm:cxn modelId="{5C504160-1BFE-48B0-861A-4838AF8DAC6D}" type="presOf" srcId="{5C4CE302-C249-4888-94F6-EC60E34267FD}" destId="{494ADCDE-DE04-4FF2-BBC6-0DE30C56F74F}" srcOrd="0" destOrd="0" presId="urn:microsoft.com/office/officeart/2005/8/layout/process3"/>
    <dgm:cxn modelId="{625CC546-C33E-4BA0-9C97-A2E8CFD655E7}" srcId="{9E909997-9855-47BF-ACA1-A104100957BD}" destId="{133AC5DB-A95F-45BA-86D3-6DD3E6E2F49F}" srcOrd="2" destOrd="0" parTransId="{35A18394-3BA2-42A4-9295-C07A8E4DA2A3}" sibTransId="{C42F43A8-84EF-4AA7-AECB-964282F8977F}"/>
    <dgm:cxn modelId="{2D5F9E68-642B-476C-88BA-AEE8E89A4B34}" srcId="{503F672D-5072-4D04-B381-F201E2E7A5BC}" destId="{5C4CE302-C249-4888-94F6-EC60E34267FD}" srcOrd="3" destOrd="0" parTransId="{28A3A773-2E3E-4CA8-AE5C-17D7D12A3E39}" sibTransId="{FF68AD68-8BFE-444A-9485-535A02ACDA6A}"/>
    <dgm:cxn modelId="{E8190E49-DD5C-408D-BE12-B2B17BC0B57B}" srcId="{503F672D-5072-4D04-B381-F201E2E7A5BC}" destId="{EAE5AE53-5F31-487A-BAC7-4F37AE2A36D2}" srcOrd="1" destOrd="0" parTransId="{18758F25-A248-4E59-A687-0A22EFC14B96}" sibTransId="{E35EBAF2-6951-41B1-83A7-80ABBB695AA8}"/>
    <dgm:cxn modelId="{9CB4486A-2A23-45DB-A0E7-4332BFB000CF}" type="presOf" srcId="{0F725F14-12A9-4118-8E04-5DCD283EB322}" destId="{2EB2B431-093B-4CBC-A2B8-7A03AFD1DB3D}" srcOrd="0" destOrd="1" presId="urn:microsoft.com/office/officeart/2005/8/layout/process3"/>
    <dgm:cxn modelId="{4F0D0F6B-8DE2-4A1B-9DB3-74732D235BF3}" srcId="{9E909997-9855-47BF-ACA1-A104100957BD}" destId="{0F725F14-12A9-4118-8E04-5DCD283EB322}" srcOrd="1" destOrd="0" parTransId="{FA6FEED8-A1FF-4552-AA5E-3C3ABDFD351B}" sibTransId="{C6DFB466-CEAB-406C-8083-F602EE2F5CD4}"/>
    <dgm:cxn modelId="{7C796C4B-BE2E-42AA-B833-1F08C6AA4E3F}" srcId="{085A49A3-DC4D-4FA1-B802-885AECD9554C}" destId="{E2F8E678-5FDF-4F37-A422-A4978EB2B6D6}" srcOrd="4" destOrd="0" parTransId="{40ED5186-5AE3-4F7E-A526-B48BC10675DE}" sibTransId="{1AE5161F-E854-49D3-9702-0CDF4823F095}"/>
    <dgm:cxn modelId="{0B60A56B-C5CD-4C17-A096-90FB98ABE0F7}" type="presOf" srcId="{E35EBAF2-6951-41B1-83A7-80ABBB695AA8}" destId="{05199204-171E-4CD4-96F3-89514E5DC25F}" srcOrd="0" destOrd="0" presId="urn:microsoft.com/office/officeart/2005/8/layout/process3"/>
    <dgm:cxn modelId="{3DE5A36C-FA64-468C-9785-2BE071D73483}" type="presOf" srcId="{C642ED0E-19B7-44A4-A9E6-3B5F9B3811A6}" destId="{744EC2E1-E06A-49C1-AABB-6B88F771D03A}" srcOrd="0" destOrd="0" presId="urn:microsoft.com/office/officeart/2005/8/layout/process3"/>
    <dgm:cxn modelId="{D7D8BD4D-F4E3-4276-A594-96930CF402D4}" type="presOf" srcId="{48A01854-7FD1-489F-8711-E01C467B2795}" destId="{744EC2E1-E06A-49C1-AABB-6B88F771D03A}" srcOrd="0" destOrd="2" presId="urn:microsoft.com/office/officeart/2005/8/layout/process3"/>
    <dgm:cxn modelId="{25257E73-CC91-464E-AABA-37DA2320BB59}" type="presOf" srcId="{9E909997-9855-47BF-ACA1-A104100957BD}" destId="{97CCC288-F79A-4DF4-BF79-704DEB4FA8DC}" srcOrd="0" destOrd="0" presId="urn:microsoft.com/office/officeart/2005/8/layout/process3"/>
    <dgm:cxn modelId="{EA50F654-F2BC-45F0-ACF5-74419363A85D}" type="presOf" srcId="{641EC8C8-2E05-4692-91F2-0F9EDBCAC87E}" destId="{3043C3C3-5F3C-4DE0-AB4D-414F8368FF3C}" srcOrd="0" destOrd="0" presId="urn:microsoft.com/office/officeart/2005/8/layout/process3"/>
    <dgm:cxn modelId="{22ECC379-BFEE-4267-A16A-4BE97C3A502D}" type="presOf" srcId="{C665DFEF-DE5B-4B00-BAFD-160A0F022E30}" destId="{3043C3C3-5F3C-4DE0-AB4D-414F8368FF3C}" srcOrd="0" destOrd="1" presId="urn:microsoft.com/office/officeart/2005/8/layout/process3"/>
    <dgm:cxn modelId="{C46DB67A-7DE8-4F9B-8158-1AC4825953C8}" type="presOf" srcId="{E1D9AE19-80DC-427A-925C-468CB0B4C20A}" destId="{744EC2E1-E06A-49C1-AABB-6B88F771D03A}" srcOrd="0" destOrd="3" presId="urn:microsoft.com/office/officeart/2005/8/layout/process3"/>
    <dgm:cxn modelId="{4D77387C-E0EE-4C0D-B59A-2AEA083A12B1}" type="presOf" srcId="{7EC08570-7A2B-4402-BE6B-C9490FA36CFA}" destId="{744EC2E1-E06A-49C1-AABB-6B88F771D03A}" srcOrd="0" destOrd="5" presId="urn:microsoft.com/office/officeart/2005/8/layout/process3"/>
    <dgm:cxn modelId="{DA92057D-DADC-4C99-97A6-6B86F49CF124}" srcId="{5C4CE302-C249-4888-94F6-EC60E34267FD}" destId="{C665DFEF-DE5B-4B00-BAFD-160A0F022E30}" srcOrd="1" destOrd="0" parTransId="{AC2542AF-3D39-4574-9E81-1A61BB14A2BD}" sibTransId="{59F80BB9-73E1-4EF3-A639-34A65BE6FF36}"/>
    <dgm:cxn modelId="{53658F7F-64E6-472E-B495-B17DB27F3913}" srcId="{503F672D-5072-4D04-B381-F201E2E7A5BC}" destId="{085A49A3-DC4D-4FA1-B802-885AECD9554C}" srcOrd="4" destOrd="0" parTransId="{BF572600-01F2-499C-86EA-1D86658436DC}" sibTransId="{9765FDB7-E70C-49B4-BB09-9C0AA3357DB8}"/>
    <dgm:cxn modelId="{07D11582-FBBF-4182-8F33-89B31AA3EB31}" type="presOf" srcId="{E2F8E678-5FDF-4F37-A422-A4978EB2B6D6}" destId="{744EC2E1-E06A-49C1-AABB-6B88F771D03A}" srcOrd="0" destOrd="4" presId="urn:microsoft.com/office/officeart/2005/8/layout/process3"/>
    <dgm:cxn modelId="{77B9D186-A8F9-428E-9EF2-0C356127C12E}" type="presOf" srcId="{76C66E37-EB38-4E63-A106-9AD82FD2EF46}" destId="{3043C3C3-5F3C-4DE0-AB4D-414F8368FF3C}" srcOrd="0" destOrd="4" presId="urn:microsoft.com/office/officeart/2005/8/layout/process3"/>
    <dgm:cxn modelId="{3A65038B-A316-4012-95D5-0368AD27BF12}" srcId="{EAE5AE53-5F31-487A-BAC7-4F37AE2A36D2}" destId="{1A1BCB47-D05F-430A-901E-494BA91D2415}" srcOrd="0" destOrd="0" parTransId="{3703A42C-10FE-4927-9100-FCBF1C7A79CB}" sibTransId="{A0BA07FF-C8B7-4606-B5F8-196541B076AB}"/>
    <dgm:cxn modelId="{582AEE8B-0F81-4AC8-88DC-DE4F93A68AD4}" type="presOf" srcId="{085A49A3-DC4D-4FA1-B802-885AECD9554C}" destId="{9F2FF0EF-95A1-457F-AAB1-D3AE5809BBEF}" srcOrd="1" destOrd="0" presId="urn:microsoft.com/office/officeart/2005/8/layout/process3"/>
    <dgm:cxn modelId="{1DCB518C-8083-4AF4-A0DE-37FDB9FBD8F3}" srcId="{5C4CE302-C249-4888-94F6-EC60E34267FD}" destId="{5F61B675-6E8B-4A94-BACD-3242FECD5D8D}" srcOrd="3" destOrd="0" parTransId="{95D6721D-5A3A-49AA-8AED-EE151A4A44B8}" sibTransId="{9D2F91F8-5674-4B43-A7EE-90DC13263FC7}"/>
    <dgm:cxn modelId="{1A822491-CF4E-47A9-986B-EFDDBE19A941}" srcId="{9E909997-9855-47BF-ACA1-A104100957BD}" destId="{EE41D6EA-EF5C-4B4A-9988-FD72F570FBA4}" srcOrd="3" destOrd="0" parTransId="{E663A262-C4A3-4F3C-9F95-7D78B22CFE49}" sibTransId="{0A132B02-B067-44E1-BE45-263C27561305}"/>
    <dgm:cxn modelId="{4F189693-7682-43CF-860F-C6201D8B1F28}" type="presOf" srcId="{5C4CE302-C249-4888-94F6-EC60E34267FD}" destId="{D65A4A5E-FF59-40EF-B1BD-74BC40BB6F54}" srcOrd="1" destOrd="0" presId="urn:microsoft.com/office/officeart/2005/8/layout/process3"/>
    <dgm:cxn modelId="{F5D85195-8A87-4665-985E-C49722919C29}" type="presOf" srcId="{E35EBAF2-6951-41B1-83A7-80ABBB695AA8}" destId="{27605D2D-DC28-42AF-86D8-D87333962451}" srcOrd="1" destOrd="0" presId="urn:microsoft.com/office/officeart/2005/8/layout/process3"/>
    <dgm:cxn modelId="{DAC8799C-CA47-4C2B-8310-6B432639648E}" type="presOf" srcId="{5F61B675-6E8B-4A94-BACD-3242FECD5D8D}" destId="{3043C3C3-5F3C-4DE0-AB4D-414F8368FF3C}" srcOrd="0" destOrd="3" presId="urn:microsoft.com/office/officeart/2005/8/layout/process3"/>
    <dgm:cxn modelId="{F07B259E-E3B2-47CC-B9A7-2B2C83164942}" type="presOf" srcId="{2C92B70A-823F-426C-BC72-C15F3124EB03}" destId="{744EC2E1-E06A-49C1-AABB-6B88F771D03A}" srcOrd="0" destOrd="1" presId="urn:microsoft.com/office/officeart/2005/8/layout/process3"/>
    <dgm:cxn modelId="{41ADB6A0-A881-4142-BF3C-75E0DBAD78B7}" type="presOf" srcId="{EAC1CE04-32F4-4269-820C-419CD99FC6E6}" destId="{30C95970-E787-40F3-9ABE-24A8AD61DCC1}" srcOrd="0" destOrd="1" presId="urn:microsoft.com/office/officeart/2005/8/layout/process3"/>
    <dgm:cxn modelId="{DEBCF8A0-D0F6-43F3-BA2D-DB67F908D3C0}" type="presOf" srcId="{FF68AD68-8BFE-444A-9485-535A02ACDA6A}" destId="{C140BE8D-3367-4D5A-A20F-DC894D743CAF}" srcOrd="0" destOrd="0" presId="urn:microsoft.com/office/officeart/2005/8/layout/process3"/>
    <dgm:cxn modelId="{9C250FAC-A2F5-43D4-827F-B3A5E5EC7222}" srcId="{5C4CE302-C249-4888-94F6-EC60E34267FD}" destId="{2849E9A0-A5E3-4F97-BD93-1503EE601612}" srcOrd="2" destOrd="0" parTransId="{BE382979-D0D5-4040-AB23-520E8D3909A8}" sibTransId="{06BB64EE-AF07-4C5C-97EA-49C706C885F0}"/>
    <dgm:cxn modelId="{7E615FAE-56D5-47A4-8AE0-BF1D674CA8CE}" type="presOf" srcId="{FF68AD68-8BFE-444A-9485-535A02ACDA6A}" destId="{EF3772D5-0A4D-4773-87EA-696603B5436B}" srcOrd="1" destOrd="0" presId="urn:microsoft.com/office/officeart/2005/8/layout/process3"/>
    <dgm:cxn modelId="{C2441EB0-47CA-4F6B-85D9-C5CB8E8AED77}" srcId="{EAE5AE53-5F31-487A-BAC7-4F37AE2A36D2}" destId="{EAC1CE04-32F4-4269-820C-419CD99FC6E6}" srcOrd="1" destOrd="0" parTransId="{A1CDFE7D-257E-43FA-9D73-6CDC5F9CFB63}" sibTransId="{BDEADEA3-8068-4D4D-9812-B88843D19F84}"/>
    <dgm:cxn modelId="{C3AD43B5-179E-44E7-B2D7-1C6D184C195C}" type="presOf" srcId="{085A49A3-DC4D-4FA1-B802-885AECD9554C}" destId="{0907329E-5042-49F0-9BBF-90917CCED0EB}" srcOrd="0" destOrd="0" presId="urn:microsoft.com/office/officeart/2005/8/layout/process3"/>
    <dgm:cxn modelId="{FB65A6B5-8BD8-4579-9EC0-82F33F3D6FD1}" type="presOf" srcId="{C2B6F355-5CFF-4242-8B2C-797107AD0E66}" destId="{A825198A-08C7-4EB5-AC14-07CF8259ED48}" srcOrd="1" destOrd="0" presId="urn:microsoft.com/office/officeart/2005/8/layout/process3"/>
    <dgm:cxn modelId="{503969BC-136E-493E-930E-C77FA8DBA735}" srcId="{085A49A3-DC4D-4FA1-B802-885AECD9554C}" destId="{C642ED0E-19B7-44A4-A9E6-3B5F9B3811A6}" srcOrd="0" destOrd="0" parTransId="{52C684A2-CFBA-4F81-ADE8-CCAA9002D07C}" sibTransId="{3D723F5E-C8BD-4971-8214-D030D76DC581}"/>
    <dgm:cxn modelId="{5CB8D3BF-A8A2-4849-9546-AFCDC809F754}" type="presOf" srcId="{22194547-C260-477D-975B-6ABF34D2F176}" destId="{2EB2B431-093B-4CBC-A2B8-7A03AFD1DB3D}" srcOrd="0" destOrd="0" presId="urn:microsoft.com/office/officeart/2005/8/layout/process3"/>
    <dgm:cxn modelId="{7076A1C2-0B62-48E0-8DC3-6E7D89980387}" srcId="{085A49A3-DC4D-4FA1-B802-885AECD9554C}" destId="{2C92B70A-823F-426C-BC72-C15F3124EB03}" srcOrd="1" destOrd="0" parTransId="{B698AEF8-E6C9-4491-BB50-11A3579C7206}" sibTransId="{D3CCB847-7D40-4C61-82C1-8E9C77008E6E}"/>
    <dgm:cxn modelId="{169D16C7-855E-4609-9359-832CEBE17D20}" srcId="{085A49A3-DC4D-4FA1-B802-885AECD9554C}" destId="{48A01854-7FD1-489F-8711-E01C467B2795}" srcOrd="2" destOrd="0" parTransId="{2351C5BF-4842-4BBB-A340-EAF564131D9A}" sibTransId="{44561F6E-D8C7-4509-9197-36CF6E89FE2D}"/>
    <dgm:cxn modelId="{D484BFC8-95DA-4C1B-9B13-5E50B5420E1D}" type="presOf" srcId="{4D427679-5427-4E2F-B6A6-7D67BEC8BEC9}" destId="{0FD9247C-9DC5-4E84-812B-D7FB65174850}" srcOrd="1" destOrd="0" presId="urn:microsoft.com/office/officeart/2005/8/layout/process3"/>
    <dgm:cxn modelId="{4B38FECA-3635-4F39-B646-5F778805FE53}" type="presOf" srcId="{A4AFF4EB-EEA9-44E9-91DC-EF18C9FE3C5F}" destId="{23E021EF-C78D-4EE2-BA33-C7E5BAE8CCC2}" srcOrd="0" destOrd="0" presId="urn:microsoft.com/office/officeart/2005/8/layout/process3"/>
    <dgm:cxn modelId="{EEC0F2CB-74B3-4516-B3F1-FD47881210C3}" srcId="{9E909997-9855-47BF-ACA1-A104100957BD}" destId="{22194547-C260-477D-975B-6ABF34D2F176}" srcOrd="0" destOrd="0" parTransId="{DBF35018-F935-457C-B6D9-8F3C1A82CFB7}" sibTransId="{C3CACFAE-9CA6-4BE0-AD33-5863BAFA906F}"/>
    <dgm:cxn modelId="{18B6EECF-BBF0-49D3-968F-BC109AB1298E}" type="presOf" srcId="{EAE5AE53-5F31-487A-BAC7-4F37AE2A36D2}" destId="{6884BADC-5E07-4D13-8581-F814EDFC205E}" srcOrd="1" destOrd="0" presId="urn:microsoft.com/office/officeart/2005/8/layout/process3"/>
    <dgm:cxn modelId="{EAF303DC-4386-46E2-8B87-1994E89D8A1A}" type="presOf" srcId="{133AC5DB-A95F-45BA-86D3-6DD3E6E2F49F}" destId="{2EB2B431-093B-4CBC-A2B8-7A03AFD1DB3D}" srcOrd="0" destOrd="2" presId="urn:microsoft.com/office/officeart/2005/8/layout/process3"/>
    <dgm:cxn modelId="{A77483E6-B878-408D-B021-62CB2291B84A}" type="presOf" srcId="{4B9E0218-B98E-4EC0-8B46-1B211E369CBC}" destId="{1DE2AA61-ABE7-47E3-A709-6074D10CC81F}" srcOrd="0" destOrd="0" presId="urn:microsoft.com/office/officeart/2005/8/layout/process3"/>
    <dgm:cxn modelId="{886354E8-6C7F-4E5C-A98C-359531FC01F5}" srcId="{503F672D-5072-4D04-B381-F201E2E7A5BC}" destId="{C2B6F355-5CFF-4242-8B2C-797107AD0E66}" srcOrd="0" destOrd="0" parTransId="{9A5DA626-2F76-4A58-9776-8ADC8F9DCDC9}" sibTransId="{A4AFF4EB-EEA9-44E9-91DC-EF18C9FE3C5F}"/>
    <dgm:cxn modelId="{5F6CA1E8-2F66-49D5-AF83-459F5EB58C40}" srcId="{C2B6F355-5CFF-4242-8B2C-797107AD0E66}" destId="{7D5B831E-6A63-4B07-B25C-E0C69BAF12FF}" srcOrd="1" destOrd="0" parTransId="{7E59FD83-3CE5-4659-B1CE-BB7F08981B00}" sibTransId="{A6A7128F-B3D8-4F4E-8A90-11662EB5D62B}"/>
    <dgm:cxn modelId="{83CDD6EC-4117-4696-8784-8B41AA7C96DA}" srcId="{5C4CE302-C249-4888-94F6-EC60E34267FD}" destId="{641EC8C8-2E05-4692-91F2-0F9EDBCAC87E}" srcOrd="0" destOrd="0" parTransId="{6C76F055-D78A-47BC-9B2C-3AAEB2AD1C04}" sibTransId="{82CFBE84-8CEC-4D5F-A3EE-C6AF903F3763}"/>
    <dgm:cxn modelId="{C9B808ED-75BF-4A9E-B491-E439A4CDEAE9}" srcId="{C2B6F355-5CFF-4242-8B2C-797107AD0E66}" destId="{4B9E0218-B98E-4EC0-8B46-1B211E369CBC}" srcOrd="0" destOrd="0" parTransId="{2A2DB88D-3950-4011-9DB8-B476E92C83CB}" sibTransId="{1ED98A60-21C4-4A8B-AE6F-578C9AE67A9D}"/>
    <dgm:cxn modelId="{E7BEB3F1-B0BB-407F-86A6-5DF6CAADA272}" type="presOf" srcId="{1A1BCB47-D05F-430A-901E-494BA91D2415}" destId="{30C95970-E787-40F3-9ABE-24A8AD61DCC1}" srcOrd="0" destOrd="0" presId="urn:microsoft.com/office/officeart/2005/8/layout/process3"/>
    <dgm:cxn modelId="{C0A03EF6-7EBE-486E-A45C-11F40C9FE24E}" type="presOf" srcId="{EAE5AE53-5F31-487A-BAC7-4F37AE2A36D2}" destId="{287D5347-D5A1-470F-B74D-36924C07574B}" srcOrd="0" destOrd="0" presId="urn:microsoft.com/office/officeart/2005/8/layout/process3"/>
    <dgm:cxn modelId="{01FBE4F6-AF21-4395-805D-9716B411F171}" type="presOf" srcId="{9E909997-9855-47BF-ACA1-A104100957BD}" destId="{6924047E-2AC4-4409-A020-2C549A393B69}" srcOrd="1" destOrd="0" presId="urn:microsoft.com/office/officeart/2005/8/layout/process3"/>
    <dgm:cxn modelId="{66C48AFB-5048-471D-BC4D-A2D40DE102CE}" srcId="{5C4CE302-C249-4888-94F6-EC60E34267FD}" destId="{76C66E37-EB38-4E63-A106-9AD82FD2EF46}" srcOrd="4" destOrd="0" parTransId="{B4C10977-7314-4ED3-B5C3-56145FD50C0D}" sibTransId="{F7509749-2928-4BC6-A16E-C115F7BBDBEE}"/>
    <dgm:cxn modelId="{180027FD-BD87-4790-8787-ADAB0E88A8BF}" type="presOf" srcId="{5BD47940-1DA0-4294-A55D-91803366A807}" destId="{1DE2AA61-ABE7-47E3-A709-6074D10CC81F}" srcOrd="0" destOrd="2" presId="urn:microsoft.com/office/officeart/2005/8/layout/process3"/>
    <dgm:cxn modelId="{5CE28427-893F-4DE6-8CAB-A64CF77977DF}" type="presParOf" srcId="{BE4B4825-9B79-469B-81BB-043F88CBBBD0}" destId="{4C2A14CC-09A0-4915-B72F-AF6EC99E16E3}" srcOrd="0" destOrd="0" presId="urn:microsoft.com/office/officeart/2005/8/layout/process3"/>
    <dgm:cxn modelId="{CDA573AD-2F09-4897-A84E-FED62C939FC8}" type="presParOf" srcId="{4C2A14CC-09A0-4915-B72F-AF6EC99E16E3}" destId="{346258A0-32B5-4BDD-9D07-E980A74FA616}" srcOrd="0" destOrd="0" presId="urn:microsoft.com/office/officeart/2005/8/layout/process3"/>
    <dgm:cxn modelId="{BAF08550-E6FC-4701-B0AC-C672BB7472B4}" type="presParOf" srcId="{4C2A14CC-09A0-4915-B72F-AF6EC99E16E3}" destId="{A825198A-08C7-4EB5-AC14-07CF8259ED48}" srcOrd="1" destOrd="0" presId="urn:microsoft.com/office/officeart/2005/8/layout/process3"/>
    <dgm:cxn modelId="{CFF7433D-BF3A-4001-ABED-CBDCEC319E97}" type="presParOf" srcId="{4C2A14CC-09A0-4915-B72F-AF6EC99E16E3}" destId="{1DE2AA61-ABE7-47E3-A709-6074D10CC81F}" srcOrd="2" destOrd="0" presId="urn:microsoft.com/office/officeart/2005/8/layout/process3"/>
    <dgm:cxn modelId="{E2F7035D-8A2C-411B-848B-6CC4334A00A9}" type="presParOf" srcId="{BE4B4825-9B79-469B-81BB-043F88CBBBD0}" destId="{23E021EF-C78D-4EE2-BA33-C7E5BAE8CCC2}" srcOrd="1" destOrd="0" presId="urn:microsoft.com/office/officeart/2005/8/layout/process3"/>
    <dgm:cxn modelId="{9242993B-B7C9-4900-BF90-087831C69CCD}" type="presParOf" srcId="{23E021EF-C78D-4EE2-BA33-C7E5BAE8CCC2}" destId="{99A6C588-6792-475A-80A2-C8A3704C4236}" srcOrd="0" destOrd="0" presId="urn:microsoft.com/office/officeart/2005/8/layout/process3"/>
    <dgm:cxn modelId="{6E4325D2-EC5D-4C10-ADAB-E213CDA009A7}" type="presParOf" srcId="{BE4B4825-9B79-469B-81BB-043F88CBBBD0}" destId="{17B540FA-CFBB-4548-8A8B-54B59505F9B3}" srcOrd="2" destOrd="0" presId="urn:microsoft.com/office/officeart/2005/8/layout/process3"/>
    <dgm:cxn modelId="{07F4B81D-B539-461D-B1BE-A6274A6E5BB8}" type="presParOf" srcId="{17B540FA-CFBB-4548-8A8B-54B59505F9B3}" destId="{287D5347-D5A1-470F-B74D-36924C07574B}" srcOrd="0" destOrd="0" presId="urn:microsoft.com/office/officeart/2005/8/layout/process3"/>
    <dgm:cxn modelId="{DDD216CF-D16E-4725-A5DF-A5F1978B4A89}" type="presParOf" srcId="{17B540FA-CFBB-4548-8A8B-54B59505F9B3}" destId="{6884BADC-5E07-4D13-8581-F814EDFC205E}" srcOrd="1" destOrd="0" presId="urn:microsoft.com/office/officeart/2005/8/layout/process3"/>
    <dgm:cxn modelId="{1CEAF089-1B94-4466-B656-8EEDA5ACBD3C}" type="presParOf" srcId="{17B540FA-CFBB-4548-8A8B-54B59505F9B3}" destId="{30C95970-E787-40F3-9ABE-24A8AD61DCC1}" srcOrd="2" destOrd="0" presId="urn:microsoft.com/office/officeart/2005/8/layout/process3"/>
    <dgm:cxn modelId="{1A91E2C2-FE54-4181-B1DA-F91ACE0D6053}" type="presParOf" srcId="{BE4B4825-9B79-469B-81BB-043F88CBBBD0}" destId="{05199204-171E-4CD4-96F3-89514E5DC25F}" srcOrd="3" destOrd="0" presId="urn:microsoft.com/office/officeart/2005/8/layout/process3"/>
    <dgm:cxn modelId="{E68C8749-324C-4492-B6BD-98994239277A}" type="presParOf" srcId="{05199204-171E-4CD4-96F3-89514E5DC25F}" destId="{27605D2D-DC28-42AF-86D8-D87333962451}" srcOrd="0" destOrd="0" presId="urn:microsoft.com/office/officeart/2005/8/layout/process3"/>
    <dgm:cxn modelId="{C9516272-0A2A-40D7-899C-D5EC1DDE76E5}" type="presParOf" srcId="{BE4B4825-9B79-469B-81BB-043F88CBBBD0}" destId="{0FFF60AD-6C20-4AC8-B2EC-D514694A441B}" srcOrd="4" destOrd="0" presId="urn:microsoft.com/office/officeart/2005/8/layout/process3"/>
    <dgm:cxn modelId="{7FA63A42-111B-4695-923A-7E32F15EFD51}" type="presParOf" srcId="{0FFF60AD-6C20-4AC8-B2EC-D514694A441B}" destId="{97CCC288-F79A-4DF4-BF79-704DEB4FA8DC}" srcOrd="0" destOrd="0" presId="urn:microsoft.com/office/officeart/2005/8/layout/process3"/>
    <dgm:cxn modelId="{9086C28E-E1C0-4275-B296-DAE05671A9AC}" type="presParOf" srcId="{0FFF60AD-6C20-4AC8-B2EC-D514694A441B}" destId="{6924047E-2AC4-4409-A020-2C549A393B69}" srcOrd="1" destOrd="0" presId="urn:microsoft.com/office/officeart/2005/8/layout/process3"/>
    <dgm:cxn modelId="{69006737-A338-439F-8ABC-D698013D23B4}" type="presParOf" srcId="{0FFF60AD-6C20-4AC8-B2EC-D514694A441B}" destId="{2EB2B431-093B-4CBC-A2B8-7A03AFD1DB3D}" srcOrd="2" destOrd="0" presId="urn:microsoft.com/office/officeart/2005/8/layout/process3"/>
    <dgm:cxn modelId="{89557D36-22DE-4CE3-8D15-17B393B67BEA}" type="presParOf" srcId="{BE4B4825-9B79-469B-81BB-043F88CBBBD0}" destId="{0638BA1D-3CF5-4E32-A661-9ADD8822BC4C}" srcOrd="5" destOrd="0" presId="urn:microsoft.com/office/officeart/2005/8/layout/process3"/>
    <dgm:cxn modelId="{9C8A1F80-9738-496E-9B6B-4345D382EF25}" type="presParOf" srcId="{0638BA1D-3CF5-4E32-A661-9ADD8822BC4C}" destId="{0FD9247C-9DC5-4E84-812B-D7FB65174850}" srcOrd="0" destOrd="0" presId="urn:microsoft.com/office/officeart/2005/8/layout/process3"/>
    <dgm:cxn modelId="{21A24DAE-125F-4B5D-9978-69D2D3B60653}" type="presParOf" srcId="{BE4B4825-9B79-469B-81BB-043F88CBBBD0}" destId="{B1470EDD-69A3-4BC5-8A38-1345AA6170B0}" srcOrd="6" destOrd="0" presId="urn:microsoft.com/office/officeart/2005/8/layout/process3"/>
    <dgm:cxn modelId="{31D9C792-1831-47EA-871A-9EBD1E698A97}" type="presParOf" srcId="{B1470EDD-69A3-4BC5-8A38-1345AA6170B0}" destId="{494ADCDE-DE04-4FF2-BBC6-0DE30C56F74F}" srcOrd="0" destOrd="0" presId="urn:microsoft.com/office/officeart/2005/8/layout/process3"/>
    <dgm:cxn modelId="{F82F9D87-12FD-4918-9824-E7E1063390B9}" type="presParOf" srcId="{B1470EDD-69A3-4BC5-8A38-1345AA6170B0}" destId="{D65A4A5E-FF59-40EF-B1BD-74BC40BB6F54}" srcOrd="1" destOrd="0" presId="urn:microsoft.com/office/officeart/2005/8/layout/process3"/>
    <dgm:cxn modelId="{46D85950-927E-423A-8E97-BCC2DDFE8D43}" type="presParOf" srcId="{B1470EDD-69A3-4BC5-8A38-1345AA6170B0}" destId="{3043C3C3-5F3C-4DE0-AB4D-414F8368FF3C}" srcOrd="2" destOrd="0" presId="urn:microsoft.com/office/officeart/2005/8/layout/process3"/>
    <dgm:cxn modelId="{2E0BA6D4-8444-4A88-A38C-284D42886F2C}" type="presParOf" srcId="{BE4B4825-9B79-469B-81BB-043F88CBBBD0}" destId="{C140BE8D-3367-4D5A-A20F-DC894D743CAF}" srcOrd="7" destOrd="0" presId="urn:microsoft.com/office/officeart/2005/8/layout/process3"/>
    <dgm:cxn modelId="{FE94E398-761C-4DD7-A719-619F00D4EF51}" type="presParOf" srcId="{C140BE8D-3367-4D5A-A20F-DC894D743CAF}" destId="{EF3772D5-0A4D-4773-87EA-696603B5436B}" srcOrd="0" destOrd="0" presId="urn:microsoft.com/office/officeart/2005/8/layout/process3"/>
    <dgm:cxn modelId="{D14F1C03-9B99-4464-B8B0-838312D2F07C}" type="presParOf" srcId="{BE4B4825-9B79-469B-81BB-043F88CBBBD0}" destId="{8945832D-4951-47A4-9AC6-1699E03FE3D9}" srcOrd="8" destOrd="0" presId="urn:microsoft.com/office/officeart/2005/8/layout/process3"/>
    <dgm:cxn modelId="{F194C1EE-982D-4339-8CE1-8014BDA95818}" type="presParOf" srcId="{8945832D-4951-47A4-9AC6-1699E03FE3D9}" destId="{0907329E-5042-49F0-9BBF-90917CCED0EB}" srcOrd="0" destOrd="0" presId="urn:microsoft.com/office/officeart/2005/8/layout/process3"/>
    <dgm:cxn modelId="{47F7AC4A-C983-4436-9871-FE31CF27C254}" type="presParOf" srcId="{8945832D-4951-47A4-9AC6-1699E03FE3D9}" destId="{9F2FF0EF-95A1-457F-AAB1-D3AE5809BBEF}" srcOrd="1" destOrd="0" presId="urn:microsoft.com/office/officeart/2005/8/layout/process3"/>
    <dgm:cxn modelId="{F485337E-F2FA-43D3-B32B-8373403B2A03}" type="presParOf" srcId="{8945832D-4951-47A4-9AC6-1699E03FE3D9}" destId="{744EC2E1-E06A-49C1-AABB-6B88F771D03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5198A-08C7-4EB5-AC14-07CF8259ED48}">
      <dsp:nvSpPr>
        <dsp:cNvPr id="0" name=""/>
        <dsp:cNvSpPr/>
      </dsp:nvSpPr>
      <dsp:spPr>
        <a:xfrm>
          <a:off x="4715" y="380837"/>
          <a:ext cx="1063982" cy="34560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30480" numCol="1" spcCol="1270" anchor="t" anchorCtr="0">
          <a:noAutofit/>
        </a:bodyPr>
        <a:lstStyle/>
        <a:p>
          <a:pPr marL="0" lvl="0" indent="0" algn="l" defTabSz="355600">
            <a:lnSpc>
              <a:spcPct val="90000"/>
            </a:lnSpc>
            <a:spcBef>
              <a:spcPct val="0"/>
            </a:spcBef>
            <a:spcAft>
              <a:spcPct val="35000"/>
            </a:spcAft>
            <a:buNone/>
          </a:pPr>
          <a:r>
            <a:rPr lang="en-US" sz="800" kern="1200" dirty="0"/>
            <a:t>Analysis</a:t>
          </a:r>
        </a:p>
      </dsp:txBody>
      <dsp:txXfrm>
        <a:off x="4715" y="380837"/>
        <a:ext cx="1063982" cy="230400"/>
      </dsp:txXfrm>
    </dsp:sp>
    <dsp:sp modelId="{1DE2AA61-ABE7-47E3-A709-6074D10CC81F}">
      <dsp:nvSpPr>
        <dsp:cNvPr id="0" name=""/>
        <dsp:cNvSpPr/>
      </dsp:nvSpPr>
      <dsp:spPr>
        <a:xfrm>
          <a:off x="222639" y="611237"/>
          <a:ext cx="1063982" cy="3071925"/>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Hypothesize use based on previous research on issues with  higher levels of revised Bloom’s Taxonomy</a:t>
          </a:r>
        </a:p>
        <a:p>
          <a:pPr marL="57150" lvl="1" indent="-57150" algn="l" defTabSz="355600">
            <a:lnSpc>
              <a:spcPct val="90000"/>
            </a:lnSpc>
            <a:spcBef>
              <a:spcPct val="0"/>
            </a:spcBef>
            <a:spcAft>
              <a:spcPct val="15000"/>
            </a:spcAft>
            <a:buChar char="•"/>
          </a:pPr>
          <a:r>
            <a:rPr lang="en-US" sz="800" kern="1200" dirty="0"/>
            <a:t>Hypothesize use based on virtual labs</a:t>
          </a:r>
        </a:p>
        <a:p>
          <a:pPr marL="57150" lvl="1" indent="-57150" algn="l" defTabSz="355600">
            <a:lnSpc>
              <a:spcPct val="90000"/>
            </a:lnSpc>
            <a:spcBef>
              <a:spcPct val="0"/>
            </a:spcBef>
            <a:spcAft>
              <a:spcPct val="15000"/>
            </a:spcAft>
            <a:buChar char="•"/>
          </a:pPr>
          <a:r>
            <a:rPr lang="en-US" sz="800" kern="1200" dirty="0"/>
            <a:t>(normally would conduct needs assessment, task analysis and look at previous instruction which are not possible in this scenario)</a:t>
          </a:r>
        </a:p>
      </dsp:txBody>
      <dsp:txXfrm>
        <a:off x="253802" y="642400"/>
        <a:ext cx="1001656" cy="3009599"/>
      </dsp:txXfrm>
    </dsp:sp>
    <dsp:sp modelId="{23E021EF-C78D-4EE2-BA33-C7E5BAE8CCC2}">
      <dsp:nvSpPr>
        <dsp:cNvPr id="0" name=""/>
        <dsp:cNvSpPr/>
      </dsp:nvSpPr>
      <dsp:spPr>
        <a:xfrm>
          <a:off x="1229993" y="363587"/>
          <a:ext cx="341947" cy="26490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229993" y="416567"/>
        <a:ext cx="262477" cy="158940"/>
      </dsp:txXfrm>
    </dsp:sp>
    <dsp:sp modelId="{6884BADC-5E07-4D13-8581-F814EDFC205E}">
      <dsp:nvSpPr>
        <dsp:cNvPr id="0" name=""/>
        <dsp:cNvSpPr/>
      </dsp:nvSpPr>
      <dsp:spPr>
        <a:xfrm>
          <a:off x="1713881" y="380837"/>
          <a:ext cx="1063982" cy="345600"/>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30480" numCol="1" spcCol="1270" anchor="t" anchorCtr="0">
          <a:noAutofit/>
        </a:bodyPr>
        <a:lstStyle/>
        <a:p>
          <a:pPr marL="0" lvl="0" indent="0" algn="l" defTabSz="355600">
            <a:lnSpc>
              <a:spcPct val="90000"/>
            </a:lnSpc>
            <a:spcBef>
              <a:spcPct val="0"/>
            </a:spcBef>
            <a:spcAft>
              <a:spcPct val="35000"/>
            </a:spcAft>
            <a:buNone/>
          </a:pPr>
          <a:r>
            <a:rPr lang="en-US" sz="800" kern="1200" dirty="0"/>
            <a:t>Design</a:t>
          </a:r>
        </a:p>
      </dsp:txBody>
      <dsp:txXfrm>
        <a:off x="1713881" y="380837"/>
        <a:ext cx="1063982" cy="230400"/>
      </dsp:txXfrm>
    </dsp:sp>
    <dsp:sp modelId="{30C95970-E787-40F3-9ABE-24A8AD61DCC1}">
      <dsp:nvSpPr>
        <dsp:cNvPr id="0" name=""/>
        <dsp:cNvSpPr/>
      </dsp:nvSpPr>
      <dsp:spPr>
        <a:xfrm>
          <a:off x="1931805" y="611237"/>
          <a:ext cx="1063982" cy="3071925"/>
        </a:xfrm>
        <a:prstGeom prst="roundRect">
          <a:avLst>
            <a:gd name="adj" fmla="val 10000"/>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Objective of supporting metacognitive reflection</a:t>
          </a:r>
        </a:p>
        <a:p>
          <a:pPr marL="57150" lvl="1" indent="-57150" algn="l" defTabSz="355600">
            <a:lnSpc>
              <a:spcPct val="90000"/>
            </a:lnSpc>
            <a:spcBef>
              <a:spcPct val="0"/>
            </a:spcBef>
            <a:spcAft>
              <a:spcPct val="15000"/>
            </a:spcAft>
            <a:buChar char="•"/>
          </a:pPr>
          <a:r>
            <a:rPr lang="en-US" sz="800" kern="1200" dirty="0"/>
            <a:t>Objective of making lab information easy to review</a:t>
          </a:r>
        </a:p>
        <a:p>
          <a:pPr marL="57150" lvl="1" indent="-57150" algn="l" defTabSz="355600">
            <a:lnSpc>
              <a:spcPct val="90000"/>
            </a:lnSpc>
            <a:spcBef>
              <a:spcPct val="0"/>
            </a:spcBef>
            <a:spcAft>
              <a:spcPct val="15000"/>
            </a:spcAft>
            <a:buChar char="•"/>
          </a:pPr>
          <a:r>
            <a:rPr lang="en-US" sz="800" kern="1200" dirty="0"/>
            <a:t>Proposed solution of portfolio with scaffolded metacognitive prompts </a:t>
          </a:r>
        </a:p>
        <a:p>
          <a:pPr marL="57150" lvl="1" indent="-57150" algn="l" defTabSz="355600">
            <a:lnSpc>
              <a:spcPct val="90000"/>
            </a:lnSpc>
            <a:spcBef>
              <a:spcPct val="0"/>
            </a:spcBef>
            <a:spcAft>
              <a:spcPct val="15000"/>
            </a:spcAft>
            <a:buChar char="•"/>
          </a:pPr>
          <a:r>
            <a:rPr lang="en-US" sz="800" kern="1200" dirty="0"/>
            <a:t>Plan for implementation in  rural high school science course with teacher using virtual labs from various sources</a:t>
          </a:r>
        </a:p>
      </dsp:txBody>
      <dsp:txXfrm>
        <a:off x="1962968" y="642400"/>
        <a:ext cx="1001656" cy="3009599"/>
      </dsp:txXfrm>
    </dsp:sp>
    <dsp:sp modelId="{05199204-171E-4CD4-96F3-89514E5DC25F}">
      <dsp:nvSpPr>
        <dsp:cNvPr id="0" name=""/>
        <dsp:cNvSpPr/>
      </dsp:nvSpPr>
      <dsp:spPr>
        <a:xfrm>
          <a:off x="2939159" y="363587"/>
          <a:ext cx="341947" cy="26490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939159" y="416567"/>
        <a:ext cx="262477" cy="158940"/>
      </dsp:txXfrm>
    </dsp:sp>
    <dsp:sp modelId="{6924047E-2AC4-4409-A020-2C549A393B69}">
      <dsp:nvSpPr>
        <dsp:cNvPr id="0" name=""/>
        <dsp:cNvSpPr/>
      </dsp:nvSpPr>
      <dsp:spPr>
        <a:xfrm>
          <a:off x="3423046" y="380837"/>
          <a:ext cx="1063982" cy="34560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30480" numCol="1" spcCol="1270" anchor="t" anchorCtr="0">
          <a:noAutofit/>
        </a:bodyPr>
        <a:lstStyle/>
        <a:p>
          <a:pPr marL="0" lvl="0" indent="0" algn="l" defTabSz="355600">
            <a:lnSpc>
              <a:spcPct val="90000"/>
            </a:lnSpc>
            <a:spcBef>
              <a:spcPct val="0"/>
            </a:spcBef>
            <a:spcAft>
              <a:spcPct val="35000"/>
            </a:spcAft>
            <a:buNone/>
          </a:pPr>
          <a:r>
            <a:rPr lang="en-US" sz="800" kern="1200" dirty="0"/>
            <a:t>Develop</a:t>
          </a:r>
        </a:p>
      </dsp:txBody>
      <dsp:txXfrm>
        <a:off x="3423046" y="380837"/>
        <a:ext cx="1063982" cy="230400"/>
      </dsp:txXfrm>
    </dsp:sp>
    <dsp:sp modelId="{2EB2B431-093B-4CBC-A2B8-7A03AFD1DB3D}">
      <dsp:nvSpPr>
        <dsp:cNvPr id="0" name=""/>
        <dsp:cNvSpPr/>
      </dsp:nvSpPr>
      <dsp:spPr>
        <a:xfrm>
          <a:off x="3640970" y="611237"/>
          <a:ext cx="1063982" cy="3071925"/>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Rapid </a:t>
          </a:r>
          <a:r>
            <a:rPr lang="en-US" sz="800" kern="1200" dirty="0" err="1"/>
            <a:t>prtotyping</a:t>
          </a:r>
          <a:endParaRPr lang="en-US" sz="800" kern="1200" dirty="0"/>
        </a:p>
        <a:p>
          <a:pPr marL="57150" lvl="1" indent="-57150" algn="l" defTabSz="355600">
            <a:lnSpc>
              <a:spcPct val="90000"/>
            </a:lnSpc>
            <a:spcBef>
              <a:spcPct val="0"/>
            </a:spcBef>
            <a:spcAft>
              <a:spcPct val="15000"/>
            </a:spcAft>
            <a:buChar char="•"/>
          </a:pPr>
          <a:r>
            <a:rPr lang="en-US" sz="800" kern="1200" dirty="0"/>
            <a:t>Ongoing debugging and testing of features</a:t>
          </a:r>
        </a:p>
        <a:p>
          <a:pPr marL="57150" lvl="1" indent="-57150" algn="l" defTabSz="355600">
            <a:lnSpc>
              <a:spcPct val="90000"/>
            </a:lnSpc>
            <a:spcBef>
              <a:spcPct val="0"/>
            </a:spcBef>
            <a:spcAft>
              <a:spcPct val="15000"/>
            </a:spcAft>
            <a:buChar char="•"/>
          </a:pPr>
          <a:r>
            <a:rPr lang="en-US" sz="800" kern="1200" dirty="0"/>
            <a:t>User Experience testing with five science education students: think alouds, tasks to complete and System Usability Scale (SUS)</a:t>
          </a:r>
        </a:p>
        <a:p>
          <a:pPr marL="57150" lvl="1" indent="-57150" algn="l" defTabSz="355600">
            <a:lnSpc>
              <a:spcPct val="90000"/>
            </a:lnSpc>
            <a:spcBef>
              <a:spcPct val="0"/>
            </a:spcBef>
            <a:spcAft>
              <a:spcPct val="15000"/>
            </a:spcAft>
            <a:buChar char="•"/>
          </a:pPr>
          <a:r>
            <a:rPr lang="en-US" sz="800" kern="1200" dirty="0"/>
            <a:t>Fix major functionality issues</a:t>
          </a:r>
        </a:p>
      </dsp:txBody>
      <dsp:txXfrm>
        <a:off x="3672133" y="642400"/>
        <a:ext cx="1001656" cy="3009599"/>
      </dsp:txXfrm>
    </dsp:sp>
    <dsp:sp modelId="{0638BA1D-3CF5-4E32-A661-9ADD8822BC4C}">
      <dsp:nvSpPr>
        <dsp:cNvPr id="0" name=""/>
        <dsp:cNvSpPr/>
      </dsp:nvSpPr>
      <dsp:spPr>
        <a:xfrm>
          <a:off x="4648324" y="363587"/>
          <a:ext cx="341947" cy="26490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648324" y="416567"/>
        <a:ext cx="262477" cy="158940"/>
      </dsp:txXfrm>
    </dsp:sp>
    <dsp:sp modelId="{D65A4A5E-FF59-40EF-B1BD-74BC40BB6F54}">
      <dsp:nvSpPr>
        <dsp:cNvPr id="0" name=""/>
        <dsp:cNvSpPr/>
      </dsp:nvSpPr>
      <dsp:spPr>
        <a:xfrm>
          <a:off x="5132212" y="380837"/>
          <a:ext cx="1063982" cy="34560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30480" numCol="1" spcCol="1270" anchor="t" anchorCtr="0">
          <a:noAutofit/>
        </a:bodyPr>
        <a:lstStyle/>
        <a:p>
          <a:pPr marL="0" lvl="0" indent="0" algn="l" defTabSz="355600">
            <a:lnSpc>
              <a:spcPct val="90000"/>
            </a:lnSpc>
            <a:spcBef>
              <a:spcPct val="0"/>
            </a:spcBef>
            <a:spcAft>
              <a:spcPct val="35000"/>
            </a:spcAft>
            <a:buNone/>
          </a:pPr>
          <a:r>
            <a:rPr lang="en-US" sz="800" kern="1200" dirty="0"/>
            <a:t>Implement</a:t>
          </a:r>
        </a:p>
      </dsp:txBody>
      <dsp:txXfrm>
        <a:off x="5132212" y="380837"/>
        <a:ext cx="1063982" cy="230400"/>
      </dsp:txXfrm>
    </dsp:sp>
    <dsp:sp modelId="{3043C3C3-5F3C-4DE0-AB4D-414F8368FF3C}">
      <dsp:nvSpPr>
        <dsp:cNvPr id="0" name=""/>
        <dsp:cNvSpPr/>
      </dsp:nvSpPr>
      <dsp:spPr>
        <a:xfrm>
          <a:off x="5350136" y="611237"/>
          <a:ext cx="1063982" cy="3071925"/>
        </a:xfrm>
        <a:prstGeom prst="roundRect">
          <a:avLst>
            <a:gd name="adj" fmla="val 10000"/>
          </a:avLst>
        </a:prstGeom>
        <a:solidFill>
          <a:schemeClr val="lt1">
            <a:alpha val="9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Science teacher adds students to the RPVSL. </a:t>
          </a:r>
        </a:p>
        <a:p>
          <a:pPr marL="57150" lvl="1" indent="-57150" algn="l" defTabSz="355600">
            <a:lnSpc>
              <a:spcPct val="90000"/>
            </a:lnSpc>
            <a:spcBef>
              <a:spcPct val="0"/>
            </a:spcBef>
            <a:spcAft>
              <a:spcPct val="15000"/>
            </a:spcAft>
            <a:buChar char="•"/>
          </a:pPr>
          <a:r>
            <a:rPr lang="en-US" sz="800" kern="1200" dirty="0"/>
            <a:t>Train science teacher and students to use RPVSL system.</a:t>
          </a:r>
        </a:p>
        <a:p>
          <a:pPr marL="57150" lvl="1" indent="-57150" algn="l" defTabSz="355600">
            <a:lnSpc>
              <a:spcPct val="90000"/>
            </a:lnSpc>
            <a:spcBef>
              <a:spcPct val="0"/>
            </a:spcBef>
            <a:spcAft>
              <a:spcPct val="15000"/>
            </a:spcAft>
            <a:buChar char="•"/>
          </a:pPr>
          <a:r>
            <a:rPr lang="en-US" sz="800" kern="1200" dirty="0"/>
            <a:t>Instructor creates metacognitive reflection prompts for 4 virtual labs.</a:t>
          </a:r>
        </a:p>
        <a:p>
          <a:pPr marL="57150" lvl="1" indent="-57150" algn="l" defTabSz="355600">
            <a:lnSpc>
              <a:spcPct val="90000"/>
            </a:lnSpc>
            <a:spcBef>
              <a:spcPct val="0"/>
            </a:spcBef>
            <a:spcAft>
              <a:spcPct val="15000"/>
            </a:spcAft>
            <a:buChar char="•"/>
          </a:pPr>
          <a:r>
            <a:rPr lang="en-US" sz="800" kern="1200" dirty="0"/>
            <a:t>Students respond to prompts and add lab artifacts to their portfolios</a:t>
          </a:r>
        </a:p>
        <a:p>
          <a:pPr marL="57150" lvl="1" indent="-57150" algn="l" defTabSz="355600">
            <a:lnSpc>
              <a:spcPct val="90000"/>
            </a:lnSpc>
            <a:spcBef>
              <a:spcPct val="0"/>
            </a:spcBef>
            <a:spcAft>
              <a:spcPct val="15000"/>
            </a:spcAft>
            <a:buChar char="•"/>
          </a:pPr>
          <a:r>
            <a:rPr lang="en-US" sz="800" kern="1200" dirty="0"/>
            <a:t>Instructor creates unit metacognitive reflection prompts and students respond</a:t>
          </a:r>
        </a:p>
      </dsp:txBody>
      <dsp:txXfrm>
        <a:off x="5381299" y="642400"/>
        <a:ext cx="1001656" cy="3009599"/>
      </dsp:txXfrm>
    </dsp:sp>
    <dsp:sp modelId="{C140BE8D-3367-4D5A-A20F-DC894D743CAF}">
      <dsp:nvSpPr>
        <dsp:cNvPr id="0" name=""/>
        <dsp:cNvSpPr/>
      </dsp:nvSpPr>
      <dsp:spPr>
        <a:xfrm>
          <a:off x="6357490" y="363587"/>
          <a:ext cx="341947" cy="26490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6357490" y="416567"/>
        <a:ext cx="262477" cy="158940"/>
      </dsp:txXfrm>
    </dsp:sp>
    <dsp:sp modelId="{9F2FF0EF-95A1-457F-AAB1-D3AE5809BBEF}">
      <dsp:nvSpPr>
        <dsp:cNvPr id="0" name=""/>
        <dsp:cNvSpPr/>
      </dsp:nvSpPr>
      <dsp:spPr>
        <a:xfrm>
          <a:off x="6841378" y="380837"/>
          <a:ext cx="1063982" cy="345600"/>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30480" numCol="1" spcCol="1270" anchor="t" anchorCtr="0">
          <a:noAutofit/>
        </a:bodyPr>
        <a:lstStyle/>
        <a:p>
          <a:pPr marL="0" lvl="0" indent="0" algn="l" defTabSz="355600">
            <a:lnSpc>
              <a:spcPct val="90000"/>
            </a:lnSpc>
            <a:spcBef>
              <a:spcPct val="0"/>
            </a:spcBef>
            <a:spcAft>
              <a:spcPct val="35000"/>
            </a:spcAft>
            <a:buNone/>
          </a:pPr>
          <a:r>
            <a:rPr lang="en-US" sz="800" kern="1200" dirty="0"/>
            <a:t>Evaluate</a:t>
          </a:r>
        </a:p>
      </dsp:txBody>
      <dsp:txXfrm>
        <a:off x="6841378" y="380837"/>
        <a:ext cx="1063982" cy="230400"/>
      </dsp:txXfrm>
    </dsp:sp>
    <dsp:sp modelId="{744EC2E1-E06A-49C1-AABB-6B88F771D03A}">
      <dsp:nvSpPr>
        <dsp:cNvPr id="0" name=""/>
        <dsp:cNvSpPr/>
      </dsp:nvSpPr>
      <dsp:spPr>
        <a:xfrm>
          <a:off x="7059302" y="611237"/>
          <a:ext cx="1063982" cy="3071925"/>
        </a:xfrm>
        <a:prstGeom prst="roundRect">
          <a:avLst>
            <a:gd name="adj" fmla="val 10000"/>
          </a:avLst>
        </a:prstGeom>
        <a:solidFill>
          <a:schemeClr val="lt1">
            <a:alpha val="90000"/>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6896" rIns="56896" bIns="56896" numCol="1" spcCol="1270" anchor="t" anchorCtr="0">
          <a:noAutofit/>
        </a:bodyPr>
        <a:lstStyle/>
        <a:p>
          <a:pPr marL="57150" lvl="1" indent="-57150" algn="l" defTabSz="355600">
            <a:lnSpc>
              <a:spcPct val="90000"/>
            </a:lnSpc>
            <a:spcBef>
              <a:spcPct val="0"/>
            </a:spcBef>
            <a:spcAft>
              <a:spcPct val="15000"/>
            </a:spcAft>
            <a:buChar char="•"/>
          </a:pPr>
          <a:r>
            <a:rPr lang="en-US" sz="800" kern="1200" dirty="0"/>
            <a:t>Observations</a:t>
          </a:r>
        </a:p>
        <a:p>
          <a:pPr marL="57150" lvl="1" indent="-57150" algn="l" defTabSz="355600">
            <a:lnSpc>
              <a:spcPct val="90000"/>
            </a:lnSpc>
            <a:spcBef>
              <a:spcPct val="0"/>
            </a:spcBef>
            <a:spcAft>
              <a:spcPct val="15000"/>
            </a:spcAft>
            <a:buChar char="•"/>
          </a:pPr>
          <a:r>
            <a:rPr lang="en-US" sz="800" kern="1200" dirty="0"/>
            <a:t>Interviews</a:t>
          </a:r>
        </a:p>
        <a:p>
          <a:pPr marL="57150" lvl="1" indent="-57150" algn="l" defTabSz="355600">
            <a:lnSpc>
              <a:spcPct val="90000"/>
            </a:lnSpc>
            <a:spcBef>
              <a:spcPct val="0"/>
            </a:spcBef>
            <a:spcAft>
              <a:spcPct val="15000"/>
            </a:spcAft>
            <a:buChar char="•"/>
          </a:pPr>
          <a:r>
            <a:rPr lang="en-US" sz="800" kern="1200" dirty="0"/>
            <a:t>Formative assessment</a:t>
          </a:r>
        </a:p>
        <a:p>
          <a:pPr marL="57150" lvl="1" indent="-57150" algn="l" defTabSz="355600">
            <a:lnSpc>
              <a:spcPct val="90000"/>
            </a:lnSpc>
            <a:spcBef>
              <a:spcPct val="0"/>
            </a:spcBef>
            <a:spcAft>
              <a:spcPct val="15000"/>
            </a:spcAft>
            <a:buChar char="•"/>
          </a:pPr>
          <a:r>
            <a:rPr lang="en-US" sz="800" kern="1200" dirty="0"/>
            <a:t>Summative assessment</a:t>
          </a:r>
        </a:p>
        <a:p>
          <a:pPr marL="57150" lvl="1" indent="-57150" algn="l" defTabSz="355600">
            <a:lnSpc>
              <a:spcPct val="90000"/>
            </a:lnSpc>
            <a:spcBef>
              <a:spcPct val="0"/>
            </a:spcBef>
            <a:spcAft>
              <a:spcPct val="15000"/>
            </a:spcAft>
            <a:buChar char="•"/>
          </a:pPr>
          <a:r>
            <a:rPr lang="en-US" sz="800" kern="1200" dirty="0"/>
            <a:t>System logs</a:t>
          </a:r>
        </a:p>
        <a:p>
          <a:pPr marL="57150" lvl="1" indent="-57150" algn="l" defTabSz="355600">
            <a:lnSpc>
              <a:spcPct val="90000"/>
            </a:lnSpc>
            <a:spcBef>
              <a:spcPct val="0"/>
            </a:spcBef>
            <a:spcAft>
              <a:spcPct val="15000"/>
            </a:spcAft>
            <a:buChar char="•"/>
          </a:pPr>
          <a:r>
            <a:rPr lang="en-US" sz="800" kern="1200" dirty="0"/>
            <a:t>Student reflection responses</a:t>
          </a:r>
        </a:p>
      </dsp:txBody>
      <dsp:txXfrm>
        <a:off x="7090465" y="642400"/>
        <a:ext cx="1001656" cy="3009599"/>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6F8D4D39-084E-47CA-B779-CC5B8AF035C2}" type="datetimeFigureOut">
              <a:rPr lang="en-US" smtClean="0"/>
              <a:t>9/24/2017</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7654E7CF-43D2-4B88-BD0E-C98E09E7AB92}" type="slidenum">
              <a:rPr lang="en-US" smtClean="0"/>
              <a:t>‹#›</a:t>
            </a:fld>
            <a:endParaRPr lang="en-US"/>
          </a:p>
        </p:txBody>
      </p:sp>
    </p:spTree>
    <p:extLst>
      <p:ext uri="{BB962C8B-B14F-4D97-AF65-F5344CB8AC3E}">
        <p14:creationId xmlns:p14="http://schemas.microsoft.com/office/powerpoint/2010/main" val="2682774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baseline="0" dirty="0"/>
              <a:t> part we will focus on design question</a:t>
            </a:r>
          </a:p>
          <a:p>
            <a:r>
              <a:rPr lang="en-US" dirty="0"/>
              <a:t>Rural Missouri school</a:t>
            </a:r>
            <a:r>
              <a:rPr lang="en-US" baseline="0" dirty="0"/>
              <a:t>s don’t have the budget to support science learning that requires lab equipment.  Design a tool that will support these students as they engage in science learning that typically involves lab work.  Focus on learning at or above the apply cognitive level and at or above the conceptual level.</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1</a:t>
            </a:fld>
            <a:endParaRPr lang="en-US"/>
          </a:p>
        </p:txBody>
      </p:sp>
    </p:spTree>
    <p:extLst>
      <p:ext uri="{BB962C8B-B14F-4D97-AF65-F5344CB8AC3E}">
        <p14:creationId xmlns:p14="http://schemas.microsoft.com/office/powerpoint/2010/main" val="3925315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model I used</a:t>
            </a:r>
          </a:p>
          <a:p>
            <a:r>
              <a:rPr lang="en-US" dirty="0"/>
              <a:t>Analysis, Design, Develop, Implement and Evaluate</a:t>
            </a:r>
          </a:p>
          <a:p>
            <a:r>
              <a:rPr lang="en-US" dirty="0"/>
              <a:t>What</a:t>
            </a:r>
            <a:r>
              <a:rPr lang="en-US" baseline="0" dirty="0"/>
              <a:t> implementation would look like</a:t>
            </a:r>
          </a:p>
          <a:p>
            <a:endParaRPr lang="en-US" baseline="0" dirty="0"/>
          </a:p>
          <a:p>
            <a:r>
              <a:rPr lang="en-US" dirty="0"/>
              <a:t>First, ADDIE is iterative, meaning you will follow the steps through, apply modifications based on what you learn, then repeat. </a:t>
            </a:r>
            <a:r>
              <a:rPr lang="en-US" dirty="0">
                <a:ea typeface="Times New Roman" panose="02020603050405020304" pitchFamily="18" charset="0"/>
                <a:cs typeface="Times New Roman" panose="02020603050405020304" pitchFamily="18" charset="0"/>
              </a:rPr>
              <a:t> (Waterfall is not)</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Second, with ADDIE, you try to create a product with all the features working before using the product.  Agile adds new features in iterative cycles.  It would not work to have a classroom intervention missing many of the features.</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Finally, ADDIE is an instructional design model so it takes into account the role of the intervention in supporting instruction and in student learning outcomes (Peterson, 2003).   (Waterfall and Agile do not)</a:t>
            </a:r>
          </a:p>
          <a:p>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10</a:t>
            </a:fld>
            <a:endParaRPr lang="en-US"/>
          </a:p>
        </p:txBody>
      </p:sp>
    </p:spTree>
    <p:extLst>
      <p:ext uri="{BB962C8B-B14F-4D97-AF65-F5344CB8AC3E}">
        <p14:creationId xmlns:p14="http://schemas.microsoft.com/office/powerpoint/2010/main" val="79780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two main features</a:t>
            </a:r>
            <a:r>
              <a:rPr lang="en-US" baseline="0" dirty="0"/>
              <a:t> of this app – gathering items for the portfolio and reflecting on items in the portfolio.</a:t>
            </a:r>
          </a:p>
          <a:p>
            <a:endParaRPr lang="en-US" baseline="0" dirty="0"/>
          </a:p>
          <a:p>
            <a:r>
              <a:rPr lang="en-US" dirty="0"/>
              <a:t>Medium</a:t>
            </a:r>
            <a:r>
              <a:rPr lang="en-US" baseline="0" dirty="0"/>
              <a:t> fidelity prototypes</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11</a:t>
            </a:fld>
            <a:endParaRPr lang="en-US"/>
          </a:p>
        </p:txBody>
      </p:sp>
    </p:spTree>
    <p:extLst>
      <p:ext uri="{BB962C8B-B14F-4D97-AF65-F5344CB8AC3E}">
        <p14:creationId xmlns:p14="http://schemas.microsoft.com/office/powerpoint/2010/main" val="1156498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a:t>
            </a:r>
            <a:r>
              <a:rPr lang="en-US" baseline="0" dirty="0"/>
              <a:t> this before using their lab.  Gather information as they complete the lab.</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12</a:t>
            </a:fld>
            <a:endParaRPr lang="en-US"/>
          </a:p>
        </p:txBody>
      </p:sp>
    </p:spTree>
    <p:extLst>
      <p:ext uri="{BB962C8B-B14F-4D97-AF65-F5344CB8AC3E}">
        <p14:creationId xmlns:p14="http://schemas.microsoft.com/office/powerpoint/2010/main" val="1685159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box selection</a:t>
            </a:r>
          </a:p>
        </p:txBody>
      </p:sp>
      <p:sp>
        <p:nvSpPr>
          <p:cNvPr id="4" name="Slide Number Placeholder 3"/>
          <p:cNvSpPr>
            <a:spLocks noGrp="1"/>
          </p:cNvSpPr>
          <p:nvPr>
            <p:ph type="sldNum" sz="quarter" idx="10"/>
          </p:nvPr>
        </p:nvSpPr>
        <p:spPr/>
        <p:txBody>
          <a:bodyPr/>
          <a:lstStyle/>
          <a:p>
            <a:fld id="{7654E7CF-43D2-4B88-BD0E-C98E09E7AB92}" type="slidenum">
              <a:rPr lang="en-US" smtClean="0"/>
              <a:t>13</a:t>
            </a:fld>
            <a:endParaRPr lang="en-US"/>
          </a:p>
        </p:txBody>
      </p:sp>
    </p:spTree>
    <p:extLst>
      <p:ext uri="{BB962C8B-B14F-4D97-AF65-F5344CB8AC3E}">
        <p14:creationId xmlns:p14="http://schemas.microsoft.com/office/powerpoint/2010/main" val="883420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4E7CF-43D2-4B88-BD0E-C98E09E7AB92}" type="slidenum">
              <a:rPr lang="en-US" smtClean="0"/>
              <a:t>14</a:t>
            </a:fld>
            <a:endParaRPr lang="en-US"/>
          </a:p>
        </p:txBody>
      </p:sp>
    </p:spTree>
    <p:extLst>
      <p:ext uri="{BB962C8B-B14F-4D97-AF65-F5344CB8AC3E}">
        <p14:creationId xmlns:p14="http://schemas.microsoft.com/office/powerpoint/2010/main" val="8701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4E7CF-43D2-4B88-BD0E-C98E09E7AB92}" type="slidenum">
              <a:rPr lang="en-US" smtClean="0"/>
              <a:t>15</a:t>
            </a:fld>
            <a:endParaRPr lang="en-US"/>
          </a:p>
        </p:txBody>
      </p:sp>
    </p:spTree>
    <p:extLst>
      <p:ext uri="{BB962C8B-B14F-4D97-AF65-F5344CB8AC3E}">
        <p14:creationId xmlns:p14="http://schemas.microsoft.com/office/powerpoint/2010/main" val="2173739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4E7CF-43D2-4B88-BD0E-C98E09E7AB92}" type="slidenum">
              <a:rPr lang="en-US" smtClean="0"/>
              <a:t>2</a:t>
            </a:fld>
            <a:endParaRPr lang="en-US"/>
          </a:p>
        </p:txBody>
      </p:sp>
    </p:spTree>
    <p:extLst>
      <p:ext uri="{BB962C8B-B14F-4D97-AF65-F5344CB8AC3E}">
        <p14:creationId xmlns:p14="http://schemas.microsoft.com/office/powerpoint/2010/main" val="2983900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solution is for rural teachers to use virtual labs.</a:t>
            </a:r>
          </a:p>
          <a:p>
            <a:r>
              <a:rPr lang="en-US" dirty="0"/>
              <a:t>Many</a:t>
            </a:r>
            <a:r>
              <a:rPr lang="en-US" baseline="0" dirty="0"/>
              <a:t> different creators, vary a lot.  Typical include a step by step guide through a process.</a:t>
            </a:r>
          </a:p>
          <a:p>
            <a:r>
              <a:rPr lang="en-US" baseline="0" dirty="0"/>
              <a:t>May or may not prompt students to collect data or answer questions</a:t>
            </a:r>
          </a:p>
          <a:p>
            <a:endParaRPr lang="en-US" baseline="0" dirty="0"/>
          </a:p>
          <a:p>
            <a:r>
              <a:rPr lang="en-US" sz="1200" kern="1200" dirty="0">
                <a:solidFill>
                  <a:schemeClr val="tx1"/>
                </a:solidFill>
                <a:effectLst/>
                <a:latin typeface="+mn-lt"/>
                <a:ea typeface="+mn-ea"/>
                <a:cs typeface="+mn-cs"/>
              </a:rPr>
              <a:t>Having to go back through lab sequences to find information, and recording and keeping track of data from the lab. </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3</a:t>
            </a:fld>
            <a:endParaRPr lang="en-US"/>
          </a:p>
        </p:txBody>
      </p:sp>
    </p:spTree>
    <p:extLst>
      <p:ext uri="{BB962C8B-B14F-4D97-AF65-F5344CB8AC3E}">
        <p14:creationId xmlns:p14="http://schemas.microsoft.com/office/powerpoint/2010/main" val="384184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Focus on learning at or above the apply cognitive level and at or above the conceptual level of Bloom’s taxonomy.</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4</a:t>
            </a:fld>
            <a:endParaRPr lang="en-US"/>
          </a:p>
        </p:txBody>
      </p:sp>
    </p:spTree>
    <p:extLst>
      <p:ext uri="{BB962C8B-B14F-4D97-AF65-F5344CB8AC3E}">
        <p14:creationId xmlns:p14="http://schemas.microsoft.com/office/powerpoint/2010/main" val="219363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5</a:t>
            </a:fld>
            <a:endParaRPr lang="en-US"/>
          </a:p>
        </p:txBody>
      </p:sp>
    </p:spTree>
    <p:extLst>
      <p:ext uri="{BB962C8B-B14F-4D97-AF65-F5344CB8AC3E}">
        <p14:creationId xmlns:p14="http://schemas.microsoft.com/office/powerpoint/2010/main" val="3368327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Feature to include in the design</a:t>
            </a:r>
          </a:p>
          <a:p>
            <a:endParaRPr lang="en-US" dirty="0"/>
          </a:p>
          <a:p>
            <a:r>
              <a:rPr lang="en-US" dirty="0"/>
              <a:t>Scaffolding</a:t>
            </a:r>
            <a:r>
              <a:rPr lang="en-US" baseline="0" dirty="0"/>
              <a:t> – guided instructional support which should fade over time</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6</a:t>
            </a:fld>
            <a:endParaRPr lang="en-US"/>
          </a:p>
        </p:txBody>
      </p:sp>
    </p:spTree>
    <p:extLst>
      <p:ext uri="{BB962C8B-B14F-4D97-AF65-F5344CB8AC3E}">
        <p14:creationId xmlns:p14="http://schemas.microsoft.com/office/powerpoint/2010/main" val="2286623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a typeface="Times New Roman" panose="02020603050405020304" pitchFamily="18" charset="0"/>
                <a:cs typeface="Times New Roman" panose="02020603050405020304" pitchFamily="18" charset="0"/>
              </a:rPr>
              <a:t>extraneous cognitive load, or cognition that places an unnecessary burden on working memory </a:t>
            </a:r>
            <a:endParaRPr lang="en-US" dirty="0"/>
          </a:p>
        </p:txBody>
      </p:sp>
      <p:sp>
        <p:nvSpPr>
          <p:cNvPr id="4" name="Slide Number Placeholder 3"/>
          <p:cNvSpPr>
            <a:spLocks noGrp="1"/>
          </p:cNvSpPr>
          <p:nvPr>
            <p:ph type="sldNum" sz="quarter" idx="10"/>
          </p:nvPr>
        </p:nvSpPr>
        <p:spPr/>
        <p:txBody>
          <a:bodyPr/>
          <a:lstStyle/>
          <a:p>
            <a:fld id="{7654E7CF-43D2-4B88-BD0E-C98E09E7AB92}" type="slidenum">
              <a:rPr lang="en-US" smtClean="0"/>
              <a:t>7</a:t>
            </a:fld>
            <a:endParaRPr lang="en-US"/>
          </a:p>
        </p:txBody>
      </p:sp>
    </p:spTree>
    <p:extLst>
      <p:ext uri="{BB962C8B-B14F-4D97-AF65-F5344CB8AC3E}">
        <p14:creationId xmlns:p14="http://schemas.microsoft.com/office/powerpoint/2010/main" val="33165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4E7CF-43D2-4B88-BD0E-C98E09E7AB92}" type="slidenum">
              <a:rPr lang="en-US" smtClean="0"/>
              <a:t>8</a:t>
            </a:fld>
            <a:endParaRPr lang="en-US"/>
          </a:p>
        </p:txBody>
      </p:sp>
    </p:spTree>
    <p:extLst>
      <p:ext uri="{BB962C8B-B14F-4D97-AF65-F5344CB8AC3E}">
        <p14:creationId xmlns:p14="http://schemas.microsoft.com/office/powerpoint/2010/main" val="3727865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ADDIE is iterative, meaning you will follow the steps through, apply modifications based on what you learn, then repeat. </a:t>
            </a:r>
            <a:r>
              <a:rPr lang="en-US" dirty="0">
                <a:ea typeface="Times New Roman" panose="02020603050405020304" pitchFamily="18" charset="0"/>
                <a:cs typeface="Times New Roman" panose="02020603050405020304" pitchFamily="18" charset="0"/>
              </a:rPr>
              <a:t> (Waterfall is not)</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Second, with ADDIE, you try to create a product with all the features working before using the product.  Agile adds new features in iterative cycles.  It would not work to have a classroom intervention missing many of the features.</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Finally, ADDIE is an instructional design model so it takes into account the role of the intervention in supporting instruction and in student learning outcomes (Peterson, 2003).   (Waterfall and Agile do not)</a:t>
            </a:r>
          </a:p>
        </p:txBody>
      </p:sp>
      <p:sp>
        <p:nvSpPr>
          <p:cNvPr id="4" name="Slide Number Placeholder 3"/>
          <p:cNvSpPr>
            <a:spLocks noGrp="1"/>
          </p:cNvSpPr>
          <p:nvPr>
            <p:ph type="sldNum" sz="quarter" idx="10"/>
          </p:nvPr>
        </p:nvSpPr>
        <p:spPr/>
        <p:txBody>
          <a:bodyPr/>
          <a:lstStyle/>
          <a:p>
            <a:fld id="{7654E7CF-43D2-4B88-BD0E-C98E09E7AB92}" type="slidenum">
              <a:rPr lang="en-US" smtClean="0"/>
              <a:t>9</a:t>
            </a:fld>
            <a:endParaRPr lang="en-US"/>
          </a:p>
        </p:txBody>
      </p:sp>
    </p:spTree>
    <p:extLst>
      <p:ext uri="{BB962C8B-B14F-4D97-AF65-F5344CB8AC3E}">
        <p14:creationId xmlns:p14="http://schemas.microsoft.com/office/powerpoint/2010/main" val="315559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Reflection Portfolio for Virtual Science Labs: A Design Proposal </a:t>
            </a:r>
            <a:endParaRPr lang="en-US" dirty="0"/>
          </a:p>
        </p:txBody>
      </p:sp>
      <p:sp>
        <p:nvSpPr>
          <p:cNvPr id="3" name="Subtitle 2"/>
          <p:cNvSpPr>
            <a:spLocks noGrp="1"/>
          </p:cNvSpPr>
          <p:nvPr>
            <p:ph type="subTitle" idx="1"/>
          </p:nvPr>
        </p:nvSpPr>
        <p:spPr/>
        <p:txBody>
          <a:bodyPr>
            <a:normAutofit/>
          </a:bodyPr>
          <a:lstStyle/>
          <a:p>
            <a:r>
              <a:rPr lang="en-US" dirty="0"/>
              <a:t>Sara Ringbauer</a:t>
            </a:r>
          </a:p>
          <a:p>
            <a:r>
              <a:rPr lang="en-US" dirty="0"/>
              <a:t>Solution to problem of designing a tool to support rural Missouri schools that lack the budget to support science learning with lab equipment.  </a:t>
            </a:r>
          </a:p>
        </p:txBody>
      </p:sp>
    </p:spTree>
    <p:extLst>
      <p:ext uri="{BB962C8B-B14F-4D97-AF65-F5344CB8AC3E}">
        <p14:creationId xmlns:p14="http://schemas.microsoft.com/office/powerpoint/2010/main" val="258684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39846216"/>
              </p:ext>
            </p:extLst>
          </p:nvPr>
        </p:nvGraphicFramePr>
        <p:xfrm>
          <a:off x="2032000" y="1397000"/>
          <a:ext cx="8128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9" name="Straight Connector 18"/>
          <p:cNvCxnSpPr/>
          <p:nvPr/>
        </p:nvCxnSpPr>
        <p:spPr>
          <a:xfrm>
            <a:off x="9652000" y="4953000"/>
            <a:ext cx="0" cy="457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2743200" y="5410200"/>
            <a:ext cx="6908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743200" y="49530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33600" y="1075977"/>
            <a:ext cx="7923576" cy="646331"/>
          </a:xfrm>
          <a:prstGeom prst="rect">
            <a:avLst/>
          </a:prstGeom>
          <a:noFill/>
        </p:spPr>
        <p:txBody>
          <a:bodyPr wrap="square" rtlCol="0">
            <a:spAutoFit/>
          </a:bodyPr>
          <a:lstStyle/>
          <a:p>
            <a:pPr algn="ctr"/>
            <a:r>
              <a:rPr lang="en-US" b="1" dirty="0">
                <a:solidFill>
                  <a:schemeClr val="tx2"/>
                </a:solidFill>
              </a:rPr>
              <a:t>Development of Reflection Portfolio for Virtual Science Labs (RPVSL) Using the ADDIE Model</a:t>
            </a:r>
          </a:p>
        </p:txBody>
      </p:sp>
      <p:sp>
        <p:nvSpPr>
          <p:cNvPr id="25" name="TextBox 24"/>
          <p:cNvSpPr txBox="1"/>
          <p:nvPr/>
        </p:nvSpPr>
        <p:spPr>
          <a:xfrm>
            <a:off x="3251200" y="5410201"/>
            <a:ext cx="6400800" cy="276999"/>
          </a:xfrm>
          <a:prstGeom prst="rect">
            <a:avLst/>
          </a:prstGeom>
          <a:noFill/>
        </p:spPr>
        <p:txBody>
          <a:bodyPr wrap="square" rtlCol="0">
            <a:spAutoFit/>
          </a:bodyPr>
          <a:lstStyle/>
          <a:p>
            <a:r>
              <a:rPr lang="en-US" sz="1200" dirty="0">
                <a:solidFill>
                  <a:schemeClr val="tx2"/>
                </a:solidFill>
              </a:rPr>
              <a:t>Data from previous iteration/s used to inform subsequent iterations</a:t>
            </a:r>
          </a:p>
        </p:txBody>
      </p:sp>
      <p:sp>
        <p:nvSpPr>
          <p:cNvPr id="26" name="Rectangle 25"/>
          <p:cNvSpPr/>
          <p:nvPr/>
        </p:nvSpPr>
        <p:spPr>
          <a:xfrm>
            <a:off x="1917701" y="1075976"/>
            <a:ext cx="8445500" cy="4715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0160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530" y="99917"/>
            <a:ext cx="10027920" cy="1280890"/>
          </a:xfrm>
        </p:spPr>
        <p:txBody>
          <a:bodyPr/>
          <a:lstStyle/>
          <a:p>
            <a:r>
              <a:rPr lang="en-US" dirty="0">
                <a:solidFill>
                  <a:schemeClr val="accent1">
                    <a:lumMod val="75000"/>
                  </a:schemeClr>
                </a:solidFill>
              </a:rPr>
              <a:t>Instructor - Portfolio Requirements Single Lab</a:t>
            </a:r>
          </a:p>
        </p:txBody>
      </p:sp>
      <p:pic>
        <p:nvPicPr>
          <p:cNvPr id="3" name="Picture 2"/>
          <p:cNvPicPr/>
          <p:nvPr/>
        </p:nvPicPr>
        <p:blipFill>
          <a:blip r:embed="rId3"/>
          <a:stretch>
            <a:fillRect/>
          </a:stretch>
        </p:blipFill>
        <p:spPr>
          <a:xfrm>
            <a:off x="2830127" y="1155955"/>
            <a:ext cx="7487603" cy="5477193"/>
          </a:xfrm>
          <a:prstGeom prst="rect">
            <a:avLst/>
          </a:prstGeom>
        </p:spPr>
      </p:pic>
    </p:spTree>
    <p:extLst>
      <p:ext uri="{BB962C8B-B14F-4D97-AF65-F5344CB8AC3E}">
        <p14:creationId xmlns:p14="http://schemas.microsoft.com/office/powerpoint/2010/main" val="1848931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530" y="99917"/>
            <a:ext cx="10027920" cy="1280890"/>
          </a:xfrm>
        </p:spPr>
        <p:txBody>
          <a:bodyPr/>
          <a:lstStyle/>
          <a:p>
            <a:r>
              <a:rPr lang="en-US" dirty="0">
                <a:solidFill>
                  <a:schemeClr val="accent1">
                    <a:lumMod val="75000"/>
                  </a:schemeClr>
                </a:solidFill>
              </a:rPr>
              <a:t>Student - Portfolio Requirements Single Lab</a:t>
            </a:r>
          </a:p>
        </p:txBody>
      </p:sp>
      <p:pic>
        <p:nvPicPr>
          <p:cNvPr id="7" name="Picture 6"/>
          <p:cNvPicPr/>
          <p:nvPr/>
        </p:nvPicPr>
        <p:blipFill>
          <a:blip r:embed="rId3"/>
          <a:stretch>
            <a:fillRect/>
          </a:stretch>
        </p:blipFill>
        <p:spPr>
          <a:xfrm>
            <a:off x="2925416" y="1181817"/>
            <a:ext cx="6841435" cy="5563539"/>
          </a:xfrm>
          <a:prstGeom prst="rect">
            <a:avLst/>
          </a:prstGeom>
        </p:spPr>
      </p:pic>
    </p:spTree>
    <p:extLst>
      <p:ext uri="{BB962C8B-B14F-4D97-AF65-F5344CB8AC3E}">
        <p14:creationId xmlns:p14="http://schemas.microsoft.com/office/powerpoint/2010/main" val="3548479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530" y="99917"/>
            <a:ext cx="10027920" cy="1280890"/>
          </a:xfrm>
        </p:spPr>
        <p:txBody>
          <a:bodyPr/>
          <a:lstStyle/>
          <a:p>
            <a:r>
              <a:rPr lang="en-US" dirty="0">
                <a:solidFill>
                  <a:schemeClr val="accent1">
                    <a:lumMod val="75000"/>
                  </a:schemeClr>
                </a:solidFill>
              </a:rPr>
              <a:t>Instructor – Unit Reflection Prompts</a:t>
            </a:r>
          </a:p>
        </p:txBody>
      </p:sp>
      <p:pic>
        <p:nvPicPr>
          <p:cNvPr id="6" name="Picture 5"/>
          <p:cNvPicPr/>
          <p:nvPr/>
        </p:nvPicPr>
        <p:blipFill>
          <a:blip r:embed="rId3"/>
          <a:stretch>
            <a:fillRect/>
          </a:stretch>
        </p:blipFill>
        <p:spPr>
          <a:xfrm>
            <a:off x="2673625" y="1033504"/>
            <a:ext cx="7146235" cy="5665470"/>
          </a:xfrm>
          <a:prstGeom prst="rect">
            <a:avLst/>
          </a:prstGeom>
        </p:spPr>
      </p:pic>
    </p:spTree>
    <p:extLst>
      <p:ext uri="{BB962C8B-B14F-4D97-AF65-F5344CB8AC3E}">
        <p14:creationId xmlns:p14="http://schemas.microsoft.com/office/powerpoint/2010/main" val="2473560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530" y="99917"/>
            <a:ext cx="10027920" cy="1280890"/>
          </a:xfrm>
        </p:spPr>
        <p:txBody>
          <a:bodyPr/>
          <a:lstStyle/>
          <a:p>
            <a:r>
              <a:rPr lang="en-US" dirty="0">
                <a:solidFill>
                  <a:schemeClr val="accent1">
                    <a:lumMod val="75000"/>
                  </a:schemeClr>
                </a:solidFill>
              </a:rPr>
              <a:t>Student – Unit Reflection Prompts</a:t>
            </a:r>
          </a:p>
        </p:txBody>
      </p:sp>
      <p:pic>
        <p:nvPicPr>
          <p:cNvPr id="5" name="Picture 4"/>
          <p:cNvPicPr/>
          <p:nvPr/>
        </p:nvPicPr>
        <p:blipFill>
          <a:blip r:embed="rId3"/>
          <a:stretch>
            <a:fillRect/>
          </a:stretch>
        </p:blipFill>
        <p:spPr>
          <a:xfrm>
            <a:off x="2103782" y="930025"/>
            <a:ext cx="7464288" cy="5709313"/>
          </a:xfrm>
          <a:prstGeom prst="rect">
            <a:avLst/>
          </a:prstGeom>
        </p:spPr>
      </p:pic>
    </p:spTree>
    <p:extLst>
      <p:ext uri="{BB962C8B-B14F-4D97-AF65-F5344CB8AC3E}">
        <p14:creationId xmlns:p14="http://schemas.microsoft.com/office/powerpoint/2010/main" val="254822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Limitations</a:t>
            </a:r>
          </a:p>
        </p:txBody>
      </p:sp>
      <p:sp>
        <p:nvSpPr>
          <p:cNvPr id="3" name="TextBox 2"/>
          <p:cNvSpPr txBox="1"/>
          <p:nvPr/>
        </p:nvSpPr>
        <p:spPr>
          <a:xfrm>
            <a:off x="2592924" y="1533525"/>
            <a:ext cx="9029700" cy="4154984"/>
          </a:xfrm>
          <a:prstGeom prst="rect">
            <a:avLst/>
          </a:prstGeom>
          <a:noFill/>
        </p:spPr>
        <p:txBody>
          <a:bodyPr wrap="square" rtlCol="0">
            <a:spAutoFit/>
          </a:bodyPr>
          <a:lstStyle/>
          <a:p>
            <a:pPr marL="342900" indent="-342900">
              <a:buAutoNum type="arabicPeriod"/>
            </a:pPr>
            <a:r>
              <a:rPr lang="en-US" sz="2400" dirty="0"/>
              <a:t>Relies on the instructor to pick labs, materials for the portfolio and prompts.  Having a queue of prompts will help with this. </a:t>
            </a:r>
          </a:p>
          <a:p>
            <a:pPr marL="342900" indent="-342900">
              <a:buAutoNum type="arabicPeriod"/>
            </a:pPr>
            <a:endParaRPr lang="en-US" sz="2400" dirty="0"/>
          </a:p>
          <a:p>
            <a:pPr marL="342900" indent="-342900">
              <a:buAutoNum type="arabicPeriod"/>
            </a:pPr>
            <a:r>
              <a:rPr lang="en-US" sz="2400" dirty="0"/>
              <a:t>This could be expensive to create.  Would need a general grant or state funding since schools are on a limited budget.</a:t>
            </a:r>
          </a:p>
          <a:p>
            <a:endParaRPr lang="en-US" sz="2400" dirty="0"/>
          </a:p>
          <a:p>
            <a:pPr marL="457200" indent="-457200">
              <a:buFont typeface="+mj-lt"/>
              <a:buAutoNum type="arabicPeriod" startAt="3"/>
            </a:pPr>
            <a:r>
              <a:rPr lang="en-US" sz="2400" dirty="0"/>
              <a:t>Works best on tablet or larger screen to display both prompts and portfolio space.  A smaller screen smartphone would loose this advantage.</a:t>
            </a:r>
          </a:p>
        </p:txBody>
      </p:sp>
    </p:spTree>
    <p:extLst>
      <p:ext uri="{BB962C8B-B14F-4D97-AF65-F5344CB8AC3E}">
        <p14:creationId xmlns:p14="http://schemas.microsoft.com/office/powerpoint/2010/main" val="397532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Design Question</a:t>
            </a:r>
          </a:p>
        </p:txBody>
      </p:sp>
      <p:sp>
        <p:nvSpPr>
          <p:cNvPr id="3" name="TextBox 2"/>
          <p:cNvSpPr txBox="1"/>
          <p:nvPr/>
        </p:nvSpPr>
        <p:spPr>
          <a:xfrm>
            <a:off x="2703443" y="2120348"/>
            <a:ext cx="8801168" cy="3693319"/>
          </a:xfrm>
          <a:prstGeom prst="rect">
            <a:avLst/>
          </a:prstGeom>
          <a:noFill/>
        </p:spPr>
        <p:txBody>
          <a:bodyPr wrap="square" rtlCol="0">
            <a:spAutoFit/>
          </a:bodyPr>
          <a:lstStyle/>
          <a:p>
            <a:r>
              <a:rPr lang="en-US" dirty="0"/>
              <a:t>Many school districts in rural </a:t>
            </a:r>
            <a:r>
              <a:rPr lang="en-US" b="1" dirty="0"/>
              <a:t>Missouri do not have adequate budgets to support the science learning outcomes that require lab equipment, and experimentation</a:t>
            </a:r>
            <a:r>
              <a:rPr lang="en-US" dirty="0"/>
              <a:t>.  This is a problem as these skills are required learning outcomes for state and national standards.</a:t>
            </a:r>
          </a:p>
          <a:p>
            <a:r>
              <a:rPr lang="en-US" dirty="0"/>
              <a:t> </a:t>
            </a:r>
          </a:p>
          <a:p>
            <a:r>
              <a:rPr lang="en-US" dirty="0"/>
              <a:t>Technology and software applications may offer a solution to this situation.</a:t>
            </a:r>
          </a:p>
          <a:p>
            <a:r>
              <a:rPr lang="en-US" dirty="0"/>
              <a:t>Design a technology based learning system or tool that will support students to engage in science learning that typically involves laboratory work; the learning must be at or above the “apply” cognitive level AND at or above the “conceptual” knowledge dimension level on Bloom’s revised taxonomy.</a:t>
            </a:r>
          </a:p>
          <a:p>
            <a:endParaRPr lang="en-US" dirty="0"/>
          </a:p>
          <a:p>
            <a:r>
              <a:rPr lang="en-US" dirty="0"/>
              <a:t>  </a:t>
            </a:r>
          </a:p>
          <a:p>
            <a:endParaRPr lang="en-US" dirty="0"/>
          </a:p>
        </p:txBody>
      </p:sp>
    </p:spTree>
    <p:extLst>
      <p:ext uri="{BB962C8B-B14F-4D97-AF65-F5344CB8AC3E}">
        <p14:creationId xmlns:p14="http://schemas.microsoft.com/office/powerpoint/2010/main" val="10444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Virtual Labs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8462" y="2976230"/>
            <a:ext cx="6315075"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938463" y="5870576"/>
            <a:ext cx="3291286" cy="369332"/>
          </a:xfrm>
          <a:prstGeom prst="rect">
            <a:avLst/>
          </a:prstGeom>
        </p:spPr>
        <p:txBody>
          <a:bodyPr wrap="none">
            <a:spAutoFit/>
          </a:bodyPr>
          <a:lstStyle/>
          <a:p>
            <a:r>
              <a:rPr lang="en-US" dirty="0"/>
              <a:t>http://virtuallabs.nmsu.edu</a:t>
            </a:r>
          </a:p>
        </p:txBody>
      </p:sp>
      <p:sp>
        <p:nvSpPr>
          <p:cNvPr id="4" name="Rectangle 3"/>
          <p:cNvSpPr/>
          <p:nvPr/>
        </p:nvSpPr>
        <p:spPr>
          <a:xfrm>
            <a:off x="2938462" y="1436247"/>
            <a:ext cx="6096000" cy="923330"/>
          </a:xfrm>
          <a:prstGeom prst="rect">
            <a:avLst/>
          </a:prstGeom>
        </p:spPr>
        <p:txBody>
          <a:bodyPr>
            <a:spAutoFit/>
          </a:bodyPr>
          <a:lstStyle/>
          <a:p>
            <a:r>
              <a:rPr lang="en-US" dirty="0"/>
              <a:t>One possible low cost solution is to use virtual labs which are computer simulated labs (Ma &amp; Nickerson, 2006). </a:t>
            </a:r>
          </a:p>
        </p:txBody>
      </p:sp>
    </p:spTree>
    <p:extLst>
      <p:ext uri="{BB962C8B-B14F-4D97-AF65-F5344CB8AC3E}">
        <p14:creationId xmlns:p14="http://schemas.microsoft.com/office/powerpoint/2010/main" val="1483585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3442" y="6211669"/>
            <a:ext cx="7328453" cy="584775"/>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Figure 1.  Revised Bloom’s Taxonomy with the Cognitive Process Dimension and the Knowledge Dimension (</a:t>
            </a:r>
            <a:r>
              <a:rPr lang="en-US" sz="1400" dirty="0" err="1">
                <a:latin typeface="Times New Roman" panose="02020603050405020304" pitchFamily="18" charset="0"/>
                <a:ea typeface="Times New Roman" panose="02020603050405020304" pitchFamily="18" charset="0"/>
              </a:rPr>
              <a:t>Heer</a:t>
            </a:r>
            <a:r>
              <a:rPr lang="en-US" sz="1400" dirty="0">
                <a:latin typeface="Times New Roman" panose="02020603050405020304" pitchFamily="18" charset="0"/>
                <a:ea typeface="Times New Roman" panose="02020603050405020304" pitchFamily="18" charset="0"/>
              </a:rPr>
              <a:t>, 2009).  </a:t>
            </a:r>
            <a:endParaRPr lang="en-US" sz="14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0499" y="119240"/>
            <a:ext cx="7505700" cy="581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Left Arrow 2"/>
          <p:cNvSpPr/>
          <p:nvPr/>
        </p:nvSpPr>
        <p:spPr>
          <a:xfrm flipV="1">
            <a:off x="9488324" y="3432396"/>
            <a:ext cx="1351721" cy="384313"/>
          </a:xfrm>
          <a:prstGeom prst="lef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265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Reflection</a:t>
            </a:r>
          </a:p>
        </p:txBody>
      </p:sp>
      <p:sp>
        <p:nvSpPr>
          <p:cNvPr id="3" name="Rectangle 2"/>
          <p:cNvSpPr/>
          <p:nvPr/>
        </p:nvSpPr>
        <p:spPr>
          <a:xfrm>
            <a:off x="2592924" y="1719469"/>
            <a:ext cx="8305448" cy="2677656"/>
          </a:xfrm>
          <a:prstGeom prst="rect">
            <a:avLst/>
          </a:prstGeom>
        </p:spPr>
        <p:txBody>
          <a:bodyPr wrap="square">
            <a:spAutoFit/>
          </a:bodyPr>
          <a:lstStyle/>
          <a:p>
            <a:pPr marL="285750" indent="-285750">
              <a:buFont typeface="Arial" panose="020B0604020202020204" pitchFamily="34" charset="0"/>
              <a:buChar char="•"/>
            </a:pPr>
            <a:r>
              <a:rPr lang="en-US" dirty="0">
                <a:ea typeface="Times New Roman" panose="02020603050405020304" pitchFamily="18" charset="0"/>
                <a:cs typeface="Times New Roman" panose="02020603050405020304" pitchFamily="18" charset="0"/>
              </a:rPr>
              <a:t>Part of metacognition in which students “deliberately thinking about a learning experience in order to improve it”. </a:t>
            </a:r>
            <a:endParaRPr lang="en-US" dirty="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     Quintana, Zhang, and </a:t>
            </a:r>
            <a:r>
              <a:rPr lang="en-US" dirty="0" err="1">
                <a:ea typeface="Times New Roman" panose="02020603050405020304" pitchFamily="18" charset="0"/>
                <a:cs typeface="Times New Roman" panose="02020603050405020304" pitchFamily="18" charset="0"/>
              </a:rPr>
              <a:t>Krajcik</a:t>
            </a:r>
            <a:r>
              <a:rPr lang="en-US" dirty="0">
                <a:ea typeface="Times New Roman" panose="02020603050405020304" pitchFamily="18" charset="0"/>
                <a:cs typeface="Times New Roman" panose="02020603050405020304" pitchFamily="18" charset="0"/>
              </a:rPr>
              <a:t> (2005)</a:t>
            </a:r>
          </a:p>
          <a:p>
            <a:pPr marL="285750" indent="-285750">
              <a:buFont typeface="Arial" panose="020B0604020202020204" pitchFamily="34" charset="0"/>
              <a:buChar char="•"/>
            </a:pPr>
            <a:endParaRPr lang="en-US"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t>Woodward (1998) noted that many students find reflection difficult or fail to connect how they learned with how they can improve </a:t>
            </a:r>
          </a:p>
          <a:p>
            <a:endParaRPr lang="en-US" sz="2400" dirty="0">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23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Scaffolding with Textual Prompts</a:t>
            </a:r>
          </a:p>
        </p:txBody>
      </p:sp>
      <p:sp>
        <p:nvSpPr>
          <p:cNvPr id="3" name="Rectangle 2"/>
          <p:cNvSpPr/>
          <p:nvPr/>
        </p:nvSpPr>
        <p:spPr>
          <a:xfrm>
            <a:off x="2592923" y="1602361"/>
            <a:ext cx="8241653" cy="3477875"/>
          </a:xfrm>
          <a:prstGeom prst="rect">
            <a:avLst/>
          </a:prstGeom>
        </p:spPr>
        <p:txBody>
          <a:bodyPr wrap="square">
            <a:spAutoFit/>
          </a:bodyPr>
          <a:lstStyle/>
          <a:p>
            <a:pPr marL="285750" indent="-285750">
              <a:buFont typeface="Arial" panose="020B0604020202020204" pitchFamily="34" charset="0"/>
              <a:buChar char="•"/>
            </a:pPr>
            <a:r>
              <a:rPr lang="en-US" dirty="0">
                <a:ea typeface="Times New Roman" panose="02020603050405020304" pitchFamily="18" charset="0"/>
                <a:cs typeface="Times New Roman" panose="02020603050405020304" pitchFamily="18" charset="0"/>
              </a:rPr>
              <a:t>Scaffolding – provides guided instructional support to learners as they master new tasks (Wood, Bruner &amp; Ross, 1976). </a:t>
            </a:r>
          </a:p>
          <a:p>
            <a:endParaRPr lang="en-US" dirty="0">
              <a:cs typeface="Times New Roman" panose="02020603050405020304" pitchFamily="18" charset="0"/>
            </a:endParaRPr>
          </a:p>
          <a:p>
            <a:endParaRPr lang="en-US" dirty="0">
              <a:cs typeface="Times New Roman" panose="02020603050405020304" pitchFamily="18" charset="0"/>
            </a:endParaRPr>
          </a:p>
          <a:p>
            <a:endParaRPr lang="en-US" dirty="0">
              <a:cs typeface="Times New Roman" panose="02020603050405020304" pitchFamily="18" charset="0"/>
            </a:endParaRPr>
          </a:p>
          <a:p>
            <a:pPr marL="285750" indent="-285750">
              <a:buFont typeface="Arial" panose="020B0604020202020204" pitchFamily="34" charset="0"/>
              <a:buChar char="•"/>
            </a:pPr>
            <a:r>
              <a:rPr lang="en-US" dirty="0"/>
              <a:t>As student competency at these tasks increases, scaffolding should decrease or fade (</a:t>
            </a:r>
            <a:r>
              <a:rPr lang="en-US" dirty="0" err="1"/>
              <a:t>Puntambekar</a:t>
            </a:r>
            <a:r>
              <a:rPr lang="en-US" dirty="0"/>
              <a:t> &amp; </a:t>
            </a:r>
            <a:r>
              <a:rPr lang="en-US" dirty="0" err="1"/>
              <a:t>Hubscher</a:t>
            </a:r>
            <a:r>
              <a:rPr lang="en-US" dirty="0"/>
              <a:t>, 2005).</a:t>
            </a:r>
          </a:p>
          <a:p>
            <a:endParaRPr lang="en-US" dirty="0"/>
          </a:p>
          <a:p>
            <a:endParaRPr lang="en-US" sz="2000" dirty="0"/>
          </a:p>
          <a:p>
            <a:endParaRPr lang="en-US" sz="2000" dirty="0"/>
          </a:p>
          <a:p>
            <a:pPr marL="285750" indent="-285750">
              <a:buFont typeface="Arial" panose="020B0604020202020204" pitchFamily="34" charset="0"/>
              <a:buChar char="•"/>
            </a:pPr>
            <a:r>
              <a:rPr lang="en-US" dirty="0"/>
              <a:t>Quintana </a:t>
            </a:r>
            <a:r>
              <a:rPr lang="en-US" dirty="0">
                <a:ea typeface="Times New Roman" panose="02020603050405020304" pitchFamily="18" charset="0"/>
                <a:cs typeface="Times New Roman" panose="02020603050405020304" pitchFamily="18" charset="0"/>
              </a:rPr>
              <a:t>Zhang, and </a:t>
            </a:r>
            <a:r>
              <a:rPr lang="en-US" dirty="0" err="1">
                <a:ea typeface="Times New Roman" panose="02020603050405020304" pitchFamily="18" charset="0"/>
                <a:cs typeface="Times New Roman" panose="02020603050405020304" pitchFamily="18" charset="0"/>
              </a:rPr>
              <a:t>Krajcik</a:t>
            </a:r>
            <a:r>
              <a:rPr lang="en-US" dirty="0"/>
              <a:t>  (2005) found improvements in student reflections by scaffolding their reflections using textual prompts.</a:t>
            </a:r>
            <a:endParaRPr lang="en-US" dirty="0">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625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accent1">
                    <a:lumMod val="75000"/>
                  </a:schemeClr>
                </a:solidFill>
              </a:rPr>
              <a:t>Scaffolded</a:t>
            </a:r>
            <a:r>
              <a:rPr lang="en-US" dirty="0">
                <a:solidFill>
                  <a:schemeClr val="accent1">
                    <a:lumMod val="75000"/>
                  </a:schemeClr>
                </a:solidFill>
              </a:rPr>
              <a:t> Work Environment</a:t>
            </a:r>
          </a:p>
        </p:txBody>
      </p:sp>
      <p:sp>
        <p:nvSpPr>
          <p:cNvPr id="3" name="Rectangle 2"/>
          <p:cNvSpPr/>
          <p:nvPr/>
        </p:nvSpPr>
        <p:spPr>
          <a:xfrm>
            <a:off x="2592924" y="1586947"/>
            <a:ext cx="8103429" cy="3785652"/>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ea typeface="Times New Roman" panose="02020603050405020304" pitchFamily="18" charset="0"/>
                <a:cs typeface="Times New Roman" panose="02020603050405020304" pitchFamily="18" charset="0"/>
              </a:rPr>
              <a:t>S</a:t>
            </a:r>
            <a:r>
              <a:rPr lang="en-US" sz="2000" dirty="0">
                <a:ea typeface="Times New Roman" panose="02020603050405020304" pitchFamily="18" charset="0"/>
                <a:cs typeface="Times New Roman" panose="02020603050405020304" pitchFamily="18" charset="0"/>
              </a:rPr>
              <a:t>caffolding metacognition by creating a scaffolded work environment that includes all the tools and features students need in one place.  </a:t>
            </a:r>
          </a:p>
          <a:p>
            <a:r>
              <a:rPr lang="en-US" sz="2000" dirty="0">
                <a:ea typeface="Times New Roman" panose="02020603050405020304" pitchFamily="18" charset="0"/>
                <a:cs typeface="Times New Roman" panose="02020603050405020304" pitchFamily="18" charset="0"/>
              </a:rPr>
              <a:t>     Quintana, Wells, and Soloway (2002)</a:t>
            </a:r>
          </a:p>
          <a:p>
            <a:endParaRPr lang="en-US" sz="2000" dirty="0">
              <a:latin typeface="Times" panose="02020603050405020304" pitchFamily="18" charset="0"/>
              <a:ea typeface="Times New Roman" panose="02020603050405020304" pitchFamily="18" charset="0"/>
              <a:cs typeface="Times New Roman" panose="02020603050405020304" pitchFamily="18" charset="0"/>
            </a:endParaRPr>
          </a:p>
          <a:p>
            <a:endParaRPr lang="en-US" sz="2000" dirty="0">
              <a:latin typeface="Times" panose="02020603050405020304" pitchFamily="18" charset="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ea typeface="Times New Roman" panose="02020603050405020304" pitchFamily="18" charset="0"/>
                <a:cs typeface="Times New Roman" panose="02020603050405020304" pitchFamily="18" charset="0"/>
              </a:rPr>
              <a:t>According to Cognitive Load Theory, this would reduce extraneous cognitive load </a:t>
            </a:r>
            <a:r>
              <a:rPr lang="en-US" sz="2000" dirty="0"/>
              <a:t>(Paas, Renkl, &amp; </a:t>
            </a:r>
            <a:r>
              <a:rPr lang="en-US" sz="2000" dirty="0" err="1"/>
              <a:t>Sweller</a:t>
            </a:r>
            <a:r>
              <a:rPr lang="en-US" sz="2000" dirty="0"/>
              <a:t>, 2003).</a:t>
            </a:r>
          </a:p>
          <a:p>
            <a:r>
              <a:rPr lang="en-US" sz="2000" dirty="0"/>
              <a:t> </a:t>
            </a:r>
            <a:r>
              <a:rPr lang="en-US" sz="2000" dirty="0">
                <a:ea typeface="Times New Roman" panose="02020603050405020304" pitchFamily="18" charset="0"/>
                <a:cs typeface="Times New Roman" panose="02020603050405020304" pitchFamily="18" charset="0"/>
              </a:rPr>
              <a:t> </a:t>
            </a:r>
          </a:p>
          <a:p>
            <a:endParaRPr lang="en-US" sz="2000" dirty="0">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ea typeface="Times New Roman" panose="02020603050405020304" pitchFamily="18" charset="0"/>
                <a:cs typeface="Times New Roman" panose="02020603050405020304" pitchFamily="18" charset="0"/>
              </a:rPr>
              <a:t>In this paper I use the term portfolio for scaffolded work environment.</a:t>
            </a:r>
          </a:p>
        </p:txBody>
      </p:sp>
    </p:spTree>
    <p:extLst>
      <p:ext uri="{BB962C8B-B14F-4D97-AF65-F5344CB8AC3E}">
        <p14:creationId xmlns:p14="http://schemas.microsoft.com/office/powerpoint/2010/main" val="2145841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75000"/>
                  </a:schemeClr>
                </a:solidFill>
              </a:rPr>
              <a:t>Group Differentiation</a:t>
            </a:r>
          </a:p>
        </p:txBody>
      </p:sp>
      <p:sp>
        <p:nvSpPr>
          <p:cNvPr id="3" name="TextBox 2"/>
          <p:cNvSpPr txBox="1"/>
          <p:nvPr/>
        </p:nvSpPr>
        <p:spPr>
          <a:xfrm>
            <a:off x="2782957" y="1905000"/>
            <a:ext cx="8203095" cy="3508653"/>
          </a:xfrm>
          <a:prstGeom prst="rect">
            <a:avLst/>
          </a:prstGeom>
          <a:noFill/>
        </p:spPr>
        <p:txBody>
          <a:bodyPr wrap="square" rtlCol="0">
            <a:spAutoFit/>
          </a:bodyPr>
          <a:lstStyle/>
          <a:p>
            <a:r>
              <a:rPr lang="en-US" sz="2400" dirty="0"/>
              <a:t>Instructor will have the ability to create student groups e.g. 3</a:t>
            </a:r>
            <a:r>
              <a:rPr lang="en-US" sz="2400" baseline="30000" dirty="0"/>
              <a:t>rd</a:t>
            </a:r>
            <a:r>
              <a:rPr lang="en-US" sz="2400" dirty="0"/>
              <a:t> period honors, 3</a:t>
            </a:r>
            <a:r>
              <a:rPr lang="en-US" sz="2400" baseline="30000" dirty="0"/>
              <a:t>rd</a:t>
            </a:r>
            <a:r>
              <a:rPr lang="en-US" sz="2400" dirty="0"/>
              <a:t> 1A</a:t>
            </a:r>
          </a:p>
          <a:p>
            <a:endParaRPr lang="en-US" sz="2400" dirty="0"/>
          </a:p>
          <a:p>
            <a:endParaRPr lang="en-US" sz="2400" dirty="0"/>
          </a:p>
          <a:p>
            <a:r>
              <a:rPr lang="en-US" sz="2400" dirty="0"/>
              <a:t>Instructor can then scaffold each group differently.  Some groups may get less scaffolding over time = fading.</a:t>
            </a:r>
          </a:p>
          <a:p>
            <a:endParaRPr lang="en-US" dirty="0"/>
          </a:p>
          <a:p>
            <a:endParaRPr lang="en-US" dirty="0"/>
          </a:p>
          <a:p>
            <a:endParaRPr lang="en-US" dirty="0"/>
          </a:p>
        </p:txBody>
      </p:sp>
    </p:spTree>
    <p:extLst>
      <p:ext uri="{BB962C8B-B14F-4D97-AF65-F5344CB8AC3E}">
        <p14:creationId xmlns:p14="http://schemas.microsoft.com/office/powerpoint/2010/main" val="4216702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ADDIE (Analysis, Design, Development, Implementation and Evaluation) Model?</a:t>
            </a:r>
          </a:p>
        </p:txBody>
      </p:sp>
      <p:sp>
        <p:nvSpPr>
          <p:cNvPr id="3" name="Rectangle 2"/>
          <p:cNvSpPr/>
          <p:nvPr/>
        </p:nvSpPr>
        <p:spPr>
          <a:xfrm>
            <a:off x="2592924" y="2238465"/>
            <a:ext cx="6096000" cy="4247317"/>
          </a:xfrm>
          <a:prstGeom prst="rect">
            <a:avLst/>
          </a:prstGeom>
        </p:spPr>
        <p:txBody>
          <a:bodyPr>
            <a:spAutoFit/>
          </a:bodyPr>
          <a:lstStyle/>
          <a:p>
            <a:r>
              <a:rPr lang="en-US" dirty="0"/>
              <a:t>First, ADDIE is iterative, meaning you will follow the steps through, apply modifications based on what you learn, then repeat. </a:t>
            </a:r>
            <a:r>
              <a:rPr lang="en-US" dirty="0">
                <a:ea typeface="Times New Roman" panose="02020603050405020304" pitchFamily="18" charset="0"/>
                <a:cs typeface="Times New Roman" panose="02020603050405020304" pitchFamily="18" charset="0"/>
              </a:rPr>
              <a:t> (Waterfall is not)</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Second, with ADDIE, you try to create a product with all the features working before using the product.  Agile adds new features in iterative cycles.  It would not work to have a classroom intervention missing many of the features.</a:t>
            </a:r>
          </a:p>
          <a:p>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Finally, ADDIE is an instructional design model so it takes into account the role of the intervention in supporting instruction and in student learning outcomes (Peterson, 2003).   (Waterfall and Agile do not)</a:t>
            </a:r>
          </a:p>
        </p:txBody>
      </p:sp>
    </p:spTree>
    <p:extLst>
      <p:ext uri="{BB962C8B-B14F-4D97-AF65-F5344CB8AC3E}">
        <p14:creationId xmlns:p14="http://schemas.microsoft.com/office/powerpoint/2010/main" val="18215630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3385</TotalTime>
  <Words>1269</Words>
  <Application>Microsoft Office PowerPoint</Application>
  <PresentationFormat>Widescreen</PresentationFormat>
  <Paragraphs>137</Paragraphs>
  <Slides>15</Slides>
  <Notes>15</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Times</vt:lpstr>
      <vt:lpstr>Times New Roman</vt:lpstr>
      <vt:lpstr>Wingdings 3</vt:lpstr>
      <vt:lpstr>Wisp</vt:lpstr>
      <vt:lpstr>Reflection Portfolio for Virtual Science Labs: A Design Proposal </vt:lpstr>
      <vt:lpstr>Design Question</vt:lpstr>
      <vt:lpstr>Virtual Labs</vt:lpstr>
      <vt:lpstr>PowerPoint Presentation</vt:lpstr>
      <vt:lpstr>Reflection</vt:lpstr>
      <vt:lpstr>Scaffolding with Textual Prompts</vt:lpstr>
      <vt:lpstr>Scaffolded Work Environment</vt:lpstr>
      <vt:lpstr>Group Differentiation</vt:lpstr>
      <vt:lpstr>Why ADDIE (Analysis, Design, Development, Implementation and Evaluation) Model?</vt:lpstr>
      <vt:lpstr>PowerPoint Presentation</vt:lpstr>
      <vt:lpstr>Instructor - Portfolio Requirements Single Lab</vt:lpstr>
      <vt:lpstr>Student - Portfolio Requirements Single Lab</vt:lpstr>
      <vt:lpstr>Instructor – Unit Reflection Prompts</vt:lpstr>
      <vt:lpstr>Student – Unit Reflection Prompts</vt:lpstr>
      <vt:lpstr>Limitations</vt:lpstr>
    </vt:vector>
  </TitlesOfParts>
  <Company>University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Apps and Science Interest: An Exploratory Study in Informal Science Learning</dc:title>
  <dc:creator>Ringbauer, Sara</dc:creator>
  <cp:lastModifiedBy>Sara</cp:lastModifiedBy>
  <cp:revision>127</cp:revision>
  <dcterms:created xsi:type="dcterms:W3CDTF">2015-11-05T18:56:24Z</dcterms:created>
  <dcterms:modified xsi:type="dcterms:W3CDTF">2017-09-25T02:06:19Z</dcterms:modified>
</cp:coreProperties>
</file>